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541" r:id="rId3"/>
    <p:sldId id="365" r:id="rId4"/>
    <p:sldId id="366" r:id="rId5"/>
    <p:sldId id="605" r:id="rId6"/>
    <p:sldId id="606" r:id="rId7"/>
    <p:sldId id="607" r:id="rId8"/>
    <p:sldId id="608" r:id="rId9"/>
    <p:sldId id="609" r:id="rId10"/>
    <p:sldId id="532" r:id="rId11"/>
    <p:sldId id="534" r:id="rId12"/>
    <p:sldId id="624" r:id="rId13"/>
    <p:sldId id="626" r:id="rId14"/>
    <p:sldId id="625" r:id="rId15"/>
    <p:sldId id="627" r:id="rId16"/>
    <p:sldId id="623" r:id="rId17"/>
    <p:sldId id="628" r:id="rId18"/>
    <p:sldId id="637" r:id="rId19"/>
    <p:sldId id="638" r:id="rId20"/>
    <p:sldId id="630" r:id="rId21"/>
    <p:sldId id="631" r:id="rId22"/>
    <p:sldId id="632" r:id="rId23"/>
    <p:sldId id="545" r:id="rId24"/>
    <p:sldId id="661" r:id="rId25"/>
    <p:sldId id="533" r:id="rId26"/>
    <p:sldId id="389" r:id="rId27"/>
    <p:sldId id="611" r:id="rId28"/>
    <p:sldId id="640" r:id="rId29"/>
    <p:sldId id="641" r:id="rId30"/>
    <p:sldId id="610" r:id="rId31"/>
    <p:sldId id="639" r:id="rId32"/>
    <p:sldId id="612" r:id="rId33"/>
    <p:sldId id="613" r:id="rId34"/>
    <p:sldId id="614" r:id="rId35"/>
    <p:sldId id="525" r:id="rId36"/>
    <p:sldId id="642" r:id="rId37"/>
    <p:sldId id="390" r:id="rId38"/>
    <p:sldId id="615" r:id="rId39"/>
    <p:sldId id="616" r:id="rId40"/>
    <p:sldId id="617" r:id="rId41"/>
    <p:sldId id="618" r:id="rId42"/>
    <p:sldId id="619" r:id="rId43"/>
    <p:sldId id="620" r:id="rId44"/>
    <p:sldId id="621" r:id="rId45"/>
    <p:sldId id="622" r:id="rId46"/>
    <p:sldId id="643" r:id="rId47"/>
    <p:sldId id="540" r:id="rId48"/>
    <p:sldId id="644" r:id="rId49"/>
    <p:sldId id="654" r:id="rId50"/>
    <p:sldId id="646" r:id="rId51"/>
    <p:sldId id="648" r:id="rId52"/>
    <p:sldId id="647" r:id="rId53"/>
    <p:sldId id="443" r:id="rId54"/>
    <p:sldId id="650" r:id="rId55"/>
    <p:sldId id="652" r:id="rId56"/>
    <p:sldId id="649" r:id="rId57"/>
    <p:sldId id="653" r:id="rId58"/>
    <p:sldId id="459" r:id="rId59"/>
    <p:sldId id="528" r:id="rId60"/>
    <p:sldId id="445" r:id="rId61"/>
    <p:sldId id="655" r:id="rId62"/>
    <p:sldId id="633" r:id="rId63"/>
    <p:sldId id="634" r:id="rId64"/>
    <p:sldId id="635" r:id="rId65"/>
    <p:sldId id="636" r:id="rId66"/>
    <p:sldId id="656" r:id="rId67"/>
    <p:sldId id="657" r:id="rId68"/>
    <p:sldId id="658" r:id="rId69"/>
    <p:sldId id="660" r:id="rId70"/>
    <p:sldId id="659" r:id="rId71"/>
    <p:sldId id="539" r:id="rId72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31DA6B6-426B-4980-A677-223BF2C75E90}">
          <p14:sldIdLst>
            <p14:sldId id="256"/>
            <p14:sldId id="541"/>
          </p14:sldIdLst>
        </p14:section>
        <p14:section name="Unsupervised" id="{916AD773-E6EF-4B0A-8AC4-106B8810BDAC}">
          <p14:sldIdLst>
            <p14:sldId id="365"/>
            <p14:sldId id="366"/>
            <p14:sldId id="605"/>
            <p14:sldId id="606"/>
            <p14:sldId id="607"/>
            <p14:sldId id="608"/>
            <p14:sldId id="609"/>
          </p14:sldIdLst>
        </p14:section>
        <p14:section name="Generative Models" id="{509F6B0E-0992-4114-AB59-29462A6C1F85}">
          <p14:sldIdLst>
            <p14:sldId id="532"/>
            <p14:sldId id="534"/>
            <p14:sldId id="624"/>
            <p14:sldId id="626"/>
            <p14:sldId id="625"/>
            <p14:sldId id="627"/>
            <p14:sldId id="623"/>
            <p14:sldId id="628"/>
            <p14:sldId id="637"/>
            <p14:sldId id="638"/>
            <p14:sldId id="630"/>
            <p14:sldId id="631"/>
            <p14:sldId id="632"/>
            <p14:sldId id="545"/>
            <p14:sldId id="661"/>
            <p14:sldId id="533"/>
          </p14:sldIdLst>
        </p14:section>
        <p14:section name="AutoEncoder" id="{1BCF57C3-22C5-44E1-95BD-EC48934DDFAC}">
          <p14:sldIdLst>
            <p14:sldId id="389"/>
            <p14:sldId id="611"/>
            <p14:sldId id="640"/>
            <p14:sldId id="641"/>
            <p14:sldId id="610"/>
            <p14:sldId id="639"/>
            <p14:sldId id="612"/>
            <p14:sldId id="613"/>
            <p14:sldId id="614"/>
          </p14:sldIdLst>
        </p14:section>
        <p14:section name="Variational Autoencoder" id="{581DB490-2480-485A-9C61-2A6CA3A2261D}">
          <p14:sldIdLst>
            <p14:sldId id="525"/>
            <p14:sldId id="642"/>
            <p14:sldId id="390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</p14:sldIdLst>
        </p14:section>
        <p14:section name="VA Steps" id="{DBA6D1A4-1D43-4022-8C35-19E55AB046D2}">
          <p14:sldIdLst>
            <p14:sldId id="643"/>
            <p14:sldId id="540"/>
            <p14:sldId id="644"/>
            <p14:sldId id="654"/>
            <p14:sldId id="646"/>
            <p14:sldId id="648"/>
            <p14:sldId id="647"/>
            <p14:sldId id="443"/>
            <p14:sldId id="650"/>
            <p14:sldId id="652"/>
            <p14:sldId id="649"/>
            <p14:sldId id="653"/>
            <p14:sldId id="459"/>
            <p14:sldId id="528"/>
            <p14:sldId id="445"/>
            <p14:sldId id="655"/>
            <p14:sldId id="633"/>
            <p14:sldId id="634"/>
            <p14:sldId id="635"/>
            <p14:sldId id="636"/>
          </p14:sldIdLst>
        </p14:section>
        <p14:section name="Improving Variational Autoencoder" id="{13516305-5EE2-472A-B485-E816AEF5FF37}">
          <p14:sldIdLst>
            <p14:sldId id="656"/>
            <p14:sldId id="657"/>
            <p14:sldId id="658"/>
            <p14:sldId id="660"/>
            <p14:sldId id="659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E98F"/>
    <a:srgbClr val="E5F8FF"/>
    <a:srgbClr val="FFEBF2"/>
    <a:srgbClr val="FFE1EC"/>
    <a:srgbClr val="009900"/>
    <a:srgbClr val="66FF33"/>
    <a:srgbClr val="00CC00"/>
    <a:srgbClr val="23C1FF"/>
    <a:srgbClr val="E7E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069" autoAdjust="0"/>
  </p:normalViewPr>
  <p:slideViewPr>
    <p:cSldViewPr snapToGrid="0" snapToObjects="1">
      <p:cViewPr>
        <p:scale>
          <a:sx n="90" d="100"/>
          <a:sy n="90" d="100"/>
        </p:scale>
        <p:origin x="1278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21-Nov-20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21-Nov-20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4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89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0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54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25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8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7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0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0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84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79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95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5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39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1BCF1A0-442C-44CE-A4CE-6AC23D2A0960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C:\Users\Mystogan\Pictures\Untitled-1.png">
            <a:extLst>
              <a:ext uri="{FF2B5EF4-FFF2-40B4-BE49-F238E27FC236}">
                <a16:creationId xmlns:a16="http://schemas.microsoft.com/office/drawing/2014/main" id="{7CC2DE3A-7AB6-4257-98CE-3675A6AA93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428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ystogan\Downloads\Compressed\2917_internet_ppt\template_main.jpg">
            <a:extLst>
              <a:ext uri="{FF2B5EF4-FFF2-40B4-BE49-F238E27FC236}">
                <a16:creationId xmlns:a16="http://schemas.microsoft.com/office/drawing/2014/main" id="{1F9EE5D1-5FE1-4BA1-B98A-48B0169AF6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94140-E3D1-4002-8CAF-DF9E7413A8B3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76BCA-A732-4B60-B08A-5973344EC490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958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CBA62-40C0-44F3-8EF6-EECAE212C2FE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499769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6318485" y="2009551"/>
            <a:ext cx="5380567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45457-3285-43AE-B3BA-95F58E082D64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A0304-C0CA-48F6-8E31-C32258DF4011}"/>
              </a:ext>
            </a:extLst>
          </p:cNvPr>
          <p:cNvSpPr>
            <a:spLocks/>
          </p:cNvSpPr>
          <p:nvPr userDrawn="1"/>
        </p:nvSpPr>
        <p:spPr>
          <a:xfrm>
            <a:off x="9467040" y="4817645"/>
            <a:ext cx="2697480" cy="1508760"/>
          </a:xfrm>
          <a:prstGeom prst="rect">
            <a:avLst/>
          </a:prstGeom>
          <a:ln w="3175"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476249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6271683" y="2659063"/>
            <a:ext cx="5393267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C0F41-1C07-4D19-98DF-B6158EE3DA8A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38051" y="2009551"/>
            <a:ext cx="5380567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486834" y="2009551"/>
            <a:ext cx="5329767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8CAFD-79A6-432C-8B25-1C6311F93D40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7224218" y="6451601"/>
            <a:ext cx="4421037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421" y="1"/>
            <a:ext cx="12192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56" y="142947"/>
            <a:ext cx="4052245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48401"/>
            <a:ext cx="12191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19878" y="6451887"/>
            <a:ext cx="478367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6851F36-9B7A-4F2A-97AC-576F05DA6F2D}" type="datetime1">
              <a:rPr lang="en-US" smtClean="0"/>
              <a:t>21-Nov-20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12884416" y="5910799"/>
            <a:ext cx="170973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" y="0"/>
            <a:ext cx="12191991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10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transition spd="slow">
    <p:wipe/>
  </p:transition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lnSpc>
          <a:spcPct val="114000"/>
        </a:lnSpc>
        <a:spcBef>
          <a:spcPts val="1800"/>
        </a:spcBef>
        <a:spcAft>
          <a:spcPct val="0"/>
        </a:spcAft>
        <a:buSzPct val="135000"/>
        <a:buBlip>
          <a:blip r:embed="rId13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lnSpc>
          <a:spcPct val="114000"/>
        </a:lnSpc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lnSpc>
          <a:spcPct val="114000"/>
        </a:lnSpc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lnSpc>
          <a:spcPct val="114000"/>
        </a:lnSpc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0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6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83.png"/><Relationship Id="rId5" Type="http://schemas.openxmlformats.org/officeDocument/2006/relationships/image" Target="../media/image75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74.png"/><Relationship Id="rId12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73.png"/><Relationship Id="rId10" Type="http://schemas.openxmlformats.org/officeDocument/2006/relationships/image" Target="../media/image86.png"/><Relationship Id="rId4" Type="http://schemas.openxmlformats.org/officeDocument/2006/relationships/image" Target="../media/image72.png"/><Relationship Id="rId9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EAE8-555F-4161-8417-4957494D2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37D6D-F645-4BFA-820A-BF9248572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</p:spPr>
        <p:txBody>
          <a:bodyPr/>
          <a:lstStyle/>
          <a:p>
            <a:r>
              <a:rPr lang="en-US" sz="2400" dirty="0"/>
              <a:t>Part 2: Variational Autoencoder</a:t>
            </a:r>
            <a:endParaRPr lang="id-ID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7CB3B-C3A6-48F0-A808-E2D6EA21A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7CB71-B86A-467A-BA92-6850AF91C7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455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Generative Models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0069870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B947D-B38D-4F55-9507-BCA6F564BE36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Discriminative Model:</a:t>
                </a:r>
              </a:p>
              <a:p>
                <a:pPr lvl="1"/>
                <a:r>
                  <a:rPr lang="en-US" sz="2200" dirty="0"/>
                  <a:t>Learn a probability distribution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200" i="1" dirty="0" err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  <a:p>
                <a:r>
                  <a:rPr lang="en-US" dirty="0"/>
                  <a:t>Generative Model:</a:t>
                </a:r>
              </a:p>
              <a:p>
                <a:pPr lvl="1"/>
                <a:r>
                  <a:rPr lang="en-US" sz="2200" dirty="0"/>
                  <a:t>Learn a probability distribution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  <a:p>
                <a:r>
                  <a:rPr lang="en-US" dirty="0"/>
                  <a:t>Conditional Generative Model: </a:t>
                </a:r>
              </a:p>
              <a:p>
                <a:pPr lvl="1"/>
                <a:r>
                  <a:rPr lang="en-US" sz="2200" dirty="0"/>
                  <a:t>Learn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200" i="1" dirty="0" err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B947D-B38D-4F55-9507-BCA6F564B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 Generative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0532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B947D-B38D-4F55-9507-BCA6F564BE36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1" y="2009550"/>
                <a:ext cx="5258692" cy="4025490"/>
              </a:xfrm>
            </p:spPr>
            <p:txBody>
              <a:bodyPr/>
              <a:lstStyle/>
              <a:p>
                <a:r>
                  <a:rPr lang="en-US" sz="2200" dirty="0"/>
                  <a:t>Learn a probability distribution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200" i="1" dirty="0" err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Density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assigns a positive number to each possible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Higher numbers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more likely to be that class</a:t>
                </a:r>
              </a:p>
              <a:p>
                <a:pPr lvl="1"/>
                <a:r>
                  <a:rPr lang="en-US" dirty="0"/>
                  <a:t>Problem: </a:t>
                </a:r>
                <a:r>
                  <a:rPr lang="en-US" dirty="0">
                    <a:solidFill>
                      <a:srgbClr val="C00000"/>
                    </a:solidFill>
                  </a:rPr>
                  <a:t>normalized</a:t>
                </a:r>
                <a:r>
                  <a:rPr lang="en-US" dirty="0"/>
                  <a:t> (integral=1)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B947D-B38D-4F55-9507-BCA6F564B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1" y="2009550"/>
                <a:ext cx="5258692" cy="4025490"/>
              </a:xfrm>
              <a:blipFill>
                <a:blip r:embed="rId2"/>
                <a:stretch>
                  <a:fillRect t="-75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90C7184-4338-40A4-955E-7CC7BCEE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22" y="2112100"/>
            <a:ext cx="1878570" cy="1624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2875AB-87B3-45BA-8094-5D0239990882}"/>
              </a:ext>
            </a:extLst>
          </p:cNvPr>
          <p:cNvSpPr txBox="1"/>
          <p:nvPr/>
        </p:nvSpPr>
        <p:spPr>
          <a:xfrm>
            <a:off x="6210788" y="1650566"/>
            <a:ext cx="153906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baseline="0" dirty="0">
                <a:latin typeface="Calibri" panose="020F0502020204030204" pitchFamily="34" charset="0"/>
              </a:rPr>
              <a:t>Data: x</a:t>
            </a:r>
            <a:endParaRPr lang="id-ID" sz="2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B4B153-65AC-4F91-A2EE-E2F265E96DE9}"/>
              </a:ext>
            </a:extLst>
          </p:cNvPr>
          <p:cNvCxnSpPr>
            <a:cxnSpLocks/>
          </p:cNvCxnSpPr>
          <p:nvPr/>
        </p:nvCxnSpPr>
        <p:spPr>
          <a:xfrm>
            <a:off x="8207041" y="2894724"/>
            <a:ext cx="10575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D0C98CB-CCAE-42E8-9ECB-8DD1289648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0471" y="1783176"/>
            <a:ext cx="2644239" cy="1865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476056-87AE-497E-986F-F430ED8C0474}"/>
                  </a:ext>
                </a:extLst>
              </p:cNvPr>
              <p:cNvSpPr txBox="1"/>
              <p:nvPr/>
            </p:nvSpPr>
            <p:spPr>
              <a:xfrm>
                <a:off x="5932932" y="4674728"/>
                <a:ext cx="2087549" cy="929311"/>
              </a:xfrm>
              <a:custGeom>
                <a:avLst/>
                <a:gdLst>
                  <a:gd name="connsiteX0" fmla="*/ 0 w 2087549"/>
                  <a:gd name="connsiteY0" fmla="*/ 0 h 929311"/>
                  <a:gd name="connsiteX1" fmla="*/ 674974 w 2087549"/>
                  <a:gd name="connsiteY1" fmla="*/ 0 h 929311"/>
                  <a:gd name="connsiteX2" fmla="*/ 1329073 w 2087549"/>
                  <a:gd name="connsiteY2" fmla="*/ 0 h 929311"/>
                  <a:gd name="connsiteX3" fmla="*/ 2087549 w 2087549"/>
                  <a:gd name="connsiteY3" fmla="*/ 0 h 929311"/>
                  <a:gd name="connsiteX4" fmla="*/ 2087549 w 2087549"/>
                  <a:gd name="connsiteY4" fmla="*/ 455362 h 929311"/>
                  <a:gd name="connsiteX5" fmla="*/ 2087549 w 2087549"/>
                  <a:gd name="connsiteY5" fmla="*/ 929311 h 929311"/>
                  <a:gd name="connsiteX6" fmla="*/ 1391699 w 2087549"/>
                  <a:gd name="connsiteY6" fmla="*/ 929311 h 929311"/>
                  <a:gd name="connsiteX7" fmla="*/ 758476 w 2087549"/>
                  <a:gd name="connsiteY7" fmla="*/ 929311 h 929311"/>
                  <a:gd name="connsiteX8" fmla="*/ 0 w 2087549"/>
                  <a:gd name="connsiteY8" fmla="*/ 929311 h 929311"/>
                  <a:gd name="connsiteX9" fmla="*/ 0 w 2087549"/>
                  <a:gd name="connsiteY9" fmla="*/ 446069 h 929311"/>
                  <a:gd name="connsiteX10" fmla="*/ 0 w 2087549"/>
                  <a:gd name="connsiteY10" fmla="*/ 0 h 92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87549" h="929311" fill="none" extrusionOk="0">
                    <a:moveTo>
                      <a:pt x="0" y="0"/>
                    </a:moveTo>
                    <a:cubicBezTo>
                      <a:pt x="240975" y="32456"/>
                      <a:pt x="375860" y="-1289"/>
                      <a:pt x="674974" y="0"/>
                    </a:cubicBezTo>
                    <a:cubicBezTo>
                      <a:pt x="974088" y="1289"/>
                      <a:pt x="1122770" y="-20518"/>
                      <a:pt x="1329073" y="0"/>
                    </a:cubicBezTo>
                    <a:cubicBezTo>
                      <a:pt x="1535376" y="20518"/>
                      <a:pt x="1866604" y="31294"/>
                      <a:pt x="2087549" y="0"/>
                    </a:cubicBezTo>
                    <a:cubicBezTo>
                      <a:pt x="2077728" y="188059"/>
                      <a:pt x="2096152" y="328910"/>
                      <a:pt x="2087549" y="455362"/>
                    </a:cubicBezTo>
                    <a:cubicBezTo>
                      <a:pt x="2078946" y="581814"/>
                      <a:pt x="2093760" y="810546"/>
                      <a:pt x="2087549" y="929311"/>
                    </a:cubicBezTo>
                    <a:cubicBezTo>
                      <a:pt x="1939265" y="940020"/>
                      <a:pt x="1559190" y="959227"/>
                      <a:pt x="1391699" y="929311"/>
                    </a:cubicBezTo>
                    <a:cubicBezTo>
                      <a:pt x="1224208" y="899396"/>
                      <a:pt x="930065" y="908375"/>
                      <a:pt x="758476" y="929311"/>
                    </a:cubicBezTo>
                    <a:cubicBezTo>
                      <a:pt x="586887" y="950247"/>
                      <a:pt x="290778" y="902083"/>
                      <a:pt x="0" y="929311"/>
                    </a:cubicBezTo>
                    <a:cubicBezTo>
                      <a:pt x="1268" y="824597"/>
                      <a:pt x="17738" y="562882"/>
                      <a:pt x="0" y="446069"/>
                    </a:cubicBezTo>
                    <a:cubicBezTo>
                      <a:pt x="-17738" y="329256"/>
                      <a:pt x="19325" y="130958"/>
                      <a:pt x="0" y="0"/>
                    </a:cubicBezTo>
                    <a:close/>
                  </a:path>
                  <a:path w="2087549" h="929311" stroke="0" extrusionOk="0">
                    <a:moveTo>
                      <a:pt x="0" y="0"/>
                    </a:moveTo>
                    <a:cubicBezTo>
                      <a:pt x="262671" y="13064"/>
                      <a:pt x="337706" y="-14795"/>
                      <a:pt x="654099" y="0"/>
                    </a:cubicBezTo>
                    <a:cubicBezTo>
                      <a:pt x="970492" y="14795"/>
                      <a:pt x="1112204" y="-32169"/>
                      <a:pt x="1370824" y="0"/>
                    </a:cubicBezTo>
                    <a:cubicBezTo>
                      <a:pt x="1629444" y="32169"/>
                      <a:pt x="1849773" y="24331"/>
                      <a:pt x="2087549" y="0"/>
                    </a:cubicBezTo>
                    <a:cubicBezTo>
                      <a:pt x="2099421" y="184879"/>
                      <a:pt x="2091531" y="304626"/>
                      <a:pt x="2087549" y="483242"/>
                    </a:cubicBezTo>
                    <a:cubicBezTo>
                      <a:pt x="2083567" y="661858"/>
                      <a:pt x="2076900" y="795257"/>
                      <a:pt x="2087549" y="929311"/>
                    </a:cubicBezTo>
                    <a:cubicBezTo>
                      <a:pt x="1759378" y="943402"/>
                      <a:pt x="1730097" y="945756"/>
                      <a:pt x="1391699" y="929311"/>
                    </a:cubicBezTo>
                    <a:cubicBezTo>
                      <a:pt x="1053301" y="912867"/>
                      <a:pt x="963814" y="960834"/>
                      <a:pt x="737601" y="929311"/>
                    </a:cubicBezTo>
                    <a:cubicBezTo>
                      <a:pt x="511388" y="897788"/>
                      <a:pt x="219646" y="933647"/>
                      <a:pt x="0" y="929311"/>
                    </a:cubicBezTo>
                    <a:cubicBezTo>
                      <a:pt x="-11440" y="804544"/>
                      <a:pt x="13598" y="595655"/>
                      <a:pt x="0" y="446069"/>
                    </a:cubicBezTo>
                    <a:cubicBezTo>
                      <a:pt x="-13598" y="296483"/>
                      <a:pt x="-14456" y="127061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85285468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476056-87AE-497E-986F-F430ED8C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932" y="4674728"/>
                <a:ext cx="2087549" cy="929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2087549"/>
                          <a:gd name="connsiteY0" fmla="*/ 0 h 929311"/>
                          <a:gd name="connsiteX1" fmla="*/ 674974 w 2087549"/>
                          <a:gd name="connsiteY1" fmla="*/ 0 h 929311"/>
                          <a:gd name="connsiteX2" fmla="*/ 1329073 w 2087549"/>
                          <a:gd name="connsiteY2" fmla="*/ 0 h 929311"/>
                          <a:gd name="connsiteX3" fmla="*/ 2087549 w 2087549"/>
                          <a:gd name="connsiteY3" fmla="*/ 0 h 929311"/>
                          <a:gd name="connsiteX4" fmla="*/ 2087549 w 2087549"/>
                          <a:gd name="connsiteY4" fmla="*/ 455362 h 929311"/>
                          <a:gd name="connsiteX5" fmla="*/ 2087549 w 2087549"/>
                          <a:gd name="connsiteY5" fmla="*/ 929311 h 929311"/>
                          <a:gd name="connsiteX6" fmla="*/ 1391699 w 2087549"/>
                          <a:gd name="connsiteY6" fmla="*/ 929311 h 929311"/>
                          <a:gd name="connsiteX7" fmla="*/ 758476 w 2087549"/>
                          <a:gd name="connsiteY7" fmla="*/ 929311 h 929311"/>
                          <a:gd name="connsiteX8" fmla="*/ 0 w 2087549"/>
                          <a:gd name="connsiteY8" fmla="*/ 929311 h 929311"/>
                          <a:gd name="connsiteX9" fmla="*/ 0 w 2087549"/>
                          <a:gd name="connsiteY9" fmla="*/ 446069 h 929311"/>
                          <a:gd name="connsiteX10" fmla="*/ 0 w 2087549"/>
                          <a:gd name="connsiteY10" fmla="*/ 0 h 9293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087549" h="929311" fill="none" extrusionOk="0">
                            <a:moveTo>
                              <a:pt x="0" y="0"/>
                            </a:moveTo>
                            <a:cubicBezTo>
                              <a:pt x="240975" y="32456"/>
                              <a:pt x="375860" y="-1289"/>
                              <a:pt x="674974" y="0"/>
                            </a:cubicBezTo>
                            <a:cubicBezTo>
                              <a:pt x="974088" y="1289"/>
                              <a:pt x="1122770" y="-20518"/>
                              <a:pt x="1329073" y="0"/>
                            </a:cubicBezTo>
                            <a:cubicBezTo>
                              <a:pt x="1535376" y="20518"/>
                              <a:pt x="1866604" y="31294"/>
                              <a:pt x="2087549" y="0"/>
                            </a:cubicBezTo>
                            <a:cubicBezTo>
                              <a:pt x="2077728" y="188059"/>
                              <a:pt x="2096152" y="328910"/>
                              <a:pt x="2087549" y="455362"/>
                            </a:cubicBezTo>
                            <a:cubicBezTo>
                              <a:pt x="2078946" y="581814"/>
                              <a:pt x="2093760" y="810546"/>
                              <a:pt x="2087549" y="929311"/>
                            </a:cubicBezTo>
                            <a:cubicBezTo>
                              <a:pt x="1939265" y="940020"/>
                              <a:pt x="1559190" y="959227"/>
                              <a:pt x="1391699" y="929311"/>
                            </a:cubicBezTo>
                            <a:cubicBezTo>
                              <a:pt x="1224208" y="899396"/>
                              <a:pt x="930065" y="908375"/>
                              <a:pt x="758476" y="929311"/>
                            </a:cubicBezTo>
                            <a:cubicBezTo>
                              <a:pt x="586887" y="950247"/>
                              <a:pt x="290778" y="902083"/>
                              <a:pt x="0" y="929311"/>
                            </a:cubicBezTo>
                            <a:cubicBezTo>
                              <a:pt x="1268" y="824597"/>
                              <a:pt x="17738" y="562882"/>
                              <a:pt x="0" y="446069"/>
                            </a:cubicBezTo>
                            <a:cubicBezTo>
                              <a:pt x="-17738" y="329256"/>
                              <a:pt x="19325" y="130958"/>
                              <a:pt x="0" y="0"/>
                            </a:cubicBezTo>
                            <a:close/>
                          </a:path>
                          <a:path w="2087549" h="929311" stroke="0" extrusionOk="0">
                            <a:moveTo>
                              <a:pt x="0" y="0"/>
                            </a:moveTo>
                            <a:cubicBezTo>
                              <a:pt x="262671" y="13064"/>
                              <a:pt x="337706" y="-14795"/>
                              <a:pt x="654099" y="0"/>
                            </a:cubicBezTo>
                            <a:cubicBezTo>
                              <a:pt x="970492" y="14795"/>
                              <a:pt x="1112204" y="-32169"/>
                              <a:pt x="1370824" y="0"/>
                            </a:cubicBezTo>
                            <a:cubicBezTo>
                              <a:pt x="1629444" y="32169"/>
                              <a:pt x="1849773" y="24331"/>
                              <a:pt x="2087549" y="0"/>
                            </a:cubicBezTo>
                            <a:cubicBezTo>
                              <a:pt x="2099421" y="184879"/>
                              <a:pt x="2091531" y="304626"/>
                              <a:pt x="2087549" y="483242"/>
                            </a:cubicBezTo>
                            <a:cubicBezTo>
                              <a:pt x="2083567" y="661858"/>
                              <a:pt x="2076900" y="795257"/>
                              <a:pt x="2087549" y="929311"/>
                            </a:cubicBezTo>
                            <a:cubicBezTo>
                              <a:pt x="1759378" y="943402"/>
                              <a:pt x="1730097" y="945756"/>
                              <a:pt x="1391699" y="929311"/>
                            </a:cubicBezTo>
                            <a:cubicBezTo>
                              <a:pt x="1053301" y="912867"/>
                              <a:pt x="963814" y="960834"/>
                              <a:pt x="737601" y="929311"/>
                            </a:cubicBezTo>
                            <a:cubicBezTo>
                              <a:pt x="511388" y="897788"/>
                              <a:pt x="219646" y="933647"/>
                              <a:pt x="0" y="929311"/>
                            </a:cubicBezTo>
                            <a:cubicBezTo>
                              <a:pt x="-11440" y="804544"/>
                              <a:pt x="13598" y="595655"/>
                              <a:pt x="0" y="446069"/>
                            </a:cubicBezTo>
                            <a:cubicBezTo>
                              <a:pt x="-13598" y="296483"/>
                              <a:pt x="-14456" y="12706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12655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B947D-B38D-4F55-9507-BCA6F564BE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362" y="2009775"/>
            <a:ext cx="5807111" cy="4025900"/>
          </a:xfrm>
        </p:spPr>
        <p:txBody>
          <a:bodyPr/>
          <a:lstStyle/>
          <a:p>
            <a:r>
              <a:rPr lang="en-US" sz="2200" dirty="0"/>
              <a:t>The possible labels for each input </a:t>
            </a:r>
            <a:r>
              <a:rPr lang="en-US" sz="2200" dirty="0">
                <a:solidFill>
                  <a:srgbClr val="C00000"/>
                </a:solidFill>
              </a:rPr>
              <a:t>”compete” </a:t>
            </a:r>
            <a:r>
              <a:rPr lang="en-US" sz="2200" dirty="0"/>
              <a:t>for probability mass.</a:t>
            </a:r>
          </a:p>
          <a:p>
            <a:r>
              <a:rPr lang="en-US" sz="2200" dirty="0"/>
              <a:t>But no competition </a:t>
            </a:r>
            <a:r>
              <a:rPr lang="en-US" sz="2200" dirty="0">
                <a:solidFill>
                  <a:srgbClr val="C00000"/>
                </a:solidFill>
              </a:rPr>
              <a:t>between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Discriminative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B9C8EF-11E9-495C-9994-B03B85AD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51" y="2112100"/>
            <a:ext cx="1878570" cy="1624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9A191-61CA-44E7-92C7-EFA21A99E956}"/>
              </a:ext>
            </a:extLst>
          </p:cNvPr>
          <p:cNvSpPr txBox="1"/>
          <p:nvPr/>
        </p:nvSpPr>
        <p:spPr>
          <a:xfrm>
            <a:off x="6646717" y="1650566"/>
            <a:ext cx="153906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baseline="0" dirty="0">
                <a:latin typeface="Calibri" panose="020F0502020204030204" pitchFamily="34" charset="0"/>
              </a:rPr>
              <a:t>Data: x</a:t>
            </a:r>
            <a:endParaRPr lang="id-ID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C095FF-84E4-4465-95DF-C1CA23755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0471" y="1783176"/>
            <a:ext cx="2644239" cy="18651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30ACE5-5FD7-4C11-9F22-E1806ED8A0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3351" y="4142888"/>
            <a:ext cx="1878570" cy="1474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18C61F-484D-4E01-8D22-7161F31187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5534" y="4125439"/>
            <a:ext cx="2644239" cy="153436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5A798D-98A4-4614-B70B-CC7C0E0B1E95}"/>
              </a:ext>
            </a:extLst>
          </p:cNvPr>
          <p:cNvCxnSpPr/>
          <p:nvPr/>
        </p:nvCxnSpPr>
        <p:spPr>
          <a:xfrm>
            <a:off x="8579178" y="2894724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50F433-91D2-4E0B-9923-D405D0AAEE57}"/>
              </a:ext>
            </a:extLst>
          </p:cNvPr>
          <p:cNvCxnSpPr/>
          <p:nvPr/>
        </p:nvCxnSpPr>
        <p:spPr>
          <a:xfrm>
            <a:off x="8579178" y="4850743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2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B947D-B38D-4F55-9507-BCA6F564BE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397553" cy="4025490"/>
          </a:xfrm>
        </p:spPr>
        <p:txBody>
          <a:bodyPr/>
          <a:lstStyle/>
          <a:p>
            <a:r>
              <a:rPr lang="en-US" sz="2200" dirty="0"/>
              <a:t>No way for the model to handle </a:t>
            </a:r>
            <a:r>
              <a:rPr lang="en-US" sz="2200" dirty="0">
                <a:solidFill>
                  <a:srgbClr val="FF0000"/>
                </a:solidFill>
              </a:rPr>
              <a:t>unreasonable inputs</a:t>
            </a:r>
            <a:endParaRPr lang="en-US" sz="2200" dirty="0"/>
          </a:p>
          <a:p>
            <a:r>
              <a:rPr lang="en-US" sz="2200" dirty="0"/>
              <a:t>It must give label distributions for all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B9C8EF-11E9-495C-9994-B03B85AD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73361" y="2223530"/>
            <a:ext cx="1878570" cy="1401589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C095FF-84E4-4465-95DF-C1CA23755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289204" y="2236420"/>
            <a:ext cx="2644239" cy="1469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513DB-DE04-40B7-A8C3-11E30E52360A}"/>
              </a:ext>
            </a:extLst>
          </p:cNvPr>
          <p:cNvSpPr txBox="1"/>
          <p:nvPr/>
        </p:nvSpPr>
        <p:spPr>
          <a:xfrm>
            <a:off x="6646727" y="1650566"/>
            <a:ext cx="153906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baseline="0" dirty="0">
                <a:latin typeface="Calibri" panose="020F0502020204030204" pitchFamily="34" charset="0"/>
              </a:rPr>
              <a:t>Data: x</a:t>
            </a:r>
            <a:endParaRPr lang="id-ID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29654A-821A-4E1F-83DA-1C6C0C2664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3351" y="4142888"/>
            <a:ext cx="1878570" cy="14749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6E9A84-EAA2-4561-986D-C8EA9BB9D3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5534" y="4125439"/>
            <a:ext cx="2644239" cy="153436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FD72B8-72D9-4435-A434-D8E43332A514}"/>
              </a:ext>
            </a:extLst>
          </p:cNvPr>
          <p:cNvCxnSpPr/>
          <p:nvPr/>
        </p:nvCxnSpPr>
        <p:spPr>
          <a:xfrm>
            <a:off x="8579178" y="2894724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BDAB83-E7E7-4F69-B168-25FAB52F122B}"/>
              </a:ext>
            </a:extLst>
          </p:cNvPr>
          <p:cNvCxnSpPr/>
          <p:nvPr/>
        </p:nvCxnSpPr>
        <p:spPr>
          <a:xfrm>
            <a:off x="8579178" y="4850743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69973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B947D-B38D-4F55-9507-BCA6F564BE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009550"/>
            <a:ext cx="5397553" cy="4025490"/>
          </a:xfrm>
        </p:spPr>
        <p:txBody>
          <a:bodyPr/>
          <a:lstStyle/>
          <a:p>
            <a:r>
              <a:rPr lang="en-US" sz="2200" dirty="0"/>
              <a:t>No way for the model to handle </a:t>
            </a:r>
            <a:r>
              <a:rPr lang="en-US" sz="2200" dirty="0">
                <a:solidFill>
                  <a:srgbClr val="FF0000"/>
                </a:solidFill>
              </a:rPr>
              <a:t>unreasonable inputs</a:t>
            </a:r>
          </a:p>
          <a:p>
            <a:r>
              <a:rPr lang="en-US" sz="2200" dirty="0"/>
              <a:t>It must give label distributions for all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A92F55-20FA-4C98-9ADF-18203EA3A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444479" y="4136076"/>
            <a:ext cx="2440019" cy="15343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30ACE5-5FD7-4C11-9F22-E1806ED8A0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75435" y="4142888"/>
            <a:ext cx="1674414" cy="1474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1898B7-9F37-4A0A-9DB1-46DDEA0A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3361" y="2223530"/>
            <a:ext cx="1878570" cy="140158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D34398-1199-4C40-A914-541FE051D5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9310471" y="1981232"/>
            <a:ext cx="2644239" cy="14690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FCF021-02BC-4BE7-AD64-D8FC6F7019F8}"/>
              </a:ext>
            </a:extLst>
          </p:cNvPr>
          <p:cNvSpPr txBox="1"/>
          <p:nvPr/>
        </p:nvSpPr>
        <p:spPr>
          <a:xfrm>
            <a:off x="6646727" y="1650566"/>
            <a:ext cx="153906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baseline="0" dirty="0">
                <a:latin typeface="Calibri" panose="020F0502020204030204" pitchFamily="34" charset="0"/>
              </a:rPr>
              <a:t>Data: x</a:t>
            </a:r>
            <a:endParaRPr lang="id-ID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9E3534-6A00-44C9-9A86-A7842B5A3620}"/>
              </a:ext>
            </a:extLst>
          </p:cNvPr>
          <p:cNvCxnSpPr/>
          <p:nvPr/>
        </p:nvCxnSpPr>
        <p:spPr>
          <a:xfrm>
            <a:off x="8579178" y="2894724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0A66A8-E452-48ED-B616-08541F45E3C1}"/>
              </a:ext>
            </a:extLst>
          </p:cNvPr>
          <p:cNvCxnSpPr/>
          <p:nvPr/>
        </p:nvCxnSpPr>
        <p:spPr>
          <a:xfrm>
            <a:off x="8579178" y="4850743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6321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B947D-B38D-4F55-9507-BCA6F564BE36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200" dirty="0"/>
                  <a:t>Learn a probability distribution over all possible images that could exist in the world: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Given training data, generate new samples from same distribution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B947D-B38D-4F55-9507-BCA6F564B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758" r="-5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F1A99-B3B9-4D86-BD59-1CE2A8F1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3595173"/>
            <a:ext cx="69342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311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B947D-B38D-4F55-9507-BCA6F564BE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All possible images compete with each other for probability mass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87EBD-40DA-4781-A29F-FDE2285D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34" y="2577727"/>
            <a:ext cx="7570026" cy="33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0419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B947D-B38D-4F55-9507-BCA6F564BE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Assign number of </a:t>
            </a:r>
            <a:r>
              <a:rPr lang="en-US" sz="2200" dirty="0">
                <a:solidFill>
                  <a:srgbClr val="C00000"/>
                </a:solidFill>
              </a:rPr>
              <a:t>how likely </a:t>
            </a:r>
            <a:r>
              <a:rPr lang="en-US" sz="2200" dirty="0"/>
              <a:t>the image exists</a:t>
            </a:r>
          </a:p>
          <a:p>
            <a:r>
              <a:rPr lang="en-US" sz="2200" dirty="0"/>
              <a:t>All possible images </a:t>
            </a:r>
            <a:r>
              <a:rPr lang="en-US" sz="2200" dirty="0">
                <a:solidFill>
                  <a:srgbClr val="C00000"/>
                </a:solidFill>
              </a:rPr>
              <a:t>compete with each other </a:t>
            </a:r>
            <a:r>
              <a:rPr lang="en-US" sz="2200" dirty="0"/>
              <a:t>for probability mass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320E-60A2-4C07-9112-27B51760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014" y="3399191"/>
            <a:ext cx="6220045" cy="27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708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B947D-B38D-4F55-9507-BCA6F564BE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Model can </a:t>
            </a:r>
            <a:r>
              <a:rPr lang="en-US" sz="2200" dirty="0">
                <a:solidFill>
                  <a:srgbClr val="C00000"/>
                </a:solidFill>
              </a:rPr>
              <a:t>“reject” </a:t>
            </a:r>
            <a:r>
              <a:rPr lang="en-US" sz="2200" dirty="0"/>
              <a:t>unreasonable inputs by assigning them small values</a:t>
            </a:r>
          </a:p>
          <a:p>
            <a:r>
              <a:rPr lang="en-US" sz="2200" dirty="0"/>
              <a:t>Requires deep </a:t>
            </a:r>
            <a:r>
              <a:rPr lang="en-US" sz="2200" dirty="0">
                <a:solidFill>
                  <a:srgbClr val="C00000"/>
                </a:solidFill>
              </a:rPr>
              <a:t>image understanding</a:t>
            </a:r>
            <a:r>
              <a:rPr lang="en-US" sz="2200" dirty="0"/>
              <a:t>! </a:t>
            </a:r>
            <a:br>
              <a:rPr lang="en-US" sz="2200" dirty="0"/>
            </a:br>
            <a:r>
              <a:rPr lang="en-US" sz="2200" dirty="0"/>
              <a:t>Is a dog more likely to sit or stand? How about 3-legged dog vs 3-armed monkey?</a:t>
            </a:r>
          </a:p>
          <a:p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3320E-60A2-4C07-9112-27B51760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157" y="3621013"/>
            <a:ext cx="5725686" cy="25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7117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strike="sngStrike" dirty="0">
                <a:solidFill>
                  <a:schemeClr val="bg1">
                    <a:lumMod val="50000"/>
                  </a:schemeClr>
                </a:solidFill>
              </a:rPr>
              <a:t>art 1: Deep Dream and Style Transfer </a:t>
            </a:r>
          </a:p>
          <a:p>
            <a:r>
              <a:rPr lang="en-US" dirty="0"/>
              <a:t>Part 2: Variational AutoEncoder</a:t>
            </a:r>
          </a:p>
          <a:p>
            <a:r>
              <a:rPr lang="en-US" dirty="0"/>
              <a:t>Part 3: Generative Adversarial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4603" y="1592703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925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B947D-B38D-4F55-9507-BCA6F564BE36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2009550"/>
                <a:ext cx="4488357" cy="4025490"/>
              </a:xfrm>
            </p:spPr>
            <p:txBody>
              <a:bodyPr/>
              <a:lstStyle/>
              <a:p>
                <a:r>
                  <a:rPr lang="en-US" sz="2200" dirty="0"/>
                  <a:t>Learn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2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200" dirty="0"/>
              </a:p>
              <a:p>
                <a:r>
                  <a:rPr lang="en-US" sz="2200" dirty="0"/>
                  <a:t>Each possible label induces a </a:t>
                </a:r>
                <a:r>
                  <a:rPr lang="en-US" sz="2200" dirty="0">
                    <a:solidFill>
                      <a:srgbClr val="C00000"/>
                    </a:solidFill>
                  </a:rPr>
                  <a:t>competition</a:t>
                </a:r>
                <a:r>
                  <a:rPr lang="en-US" sz="2200" dirty="0"/>
                  <a:t> among all images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B947D-B38D-4F55-9507-BCA6F564B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2009550"/>
                <a:ext cx="4488357" cy="4025490"/>
              </a:xfrm>
              <a:blipFill>
                <a:blip r:embed="rId2"/>
                <a:stretch>
                  <a:fillRect t="-758" r="-81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Generative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9CA03-13C2-40DE-99EF-06C6D3BC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89" y="1902800"/>
            <a:ext cx="6695380" cy="382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8422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Bayes’ Rule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8D5275-464F-49C4-9007-C95836E7F67F}"/>
                  </a:ext>
                </a:extLst>
              </p:cNvPr>
              <p:cNvSpPr txBox="1"/>
              <p:nvPr/>
            </p:nvSpPr>
            <p:spPr>
              <a:xfrm>
                <a:off x="2213623" y="2972279"/>
                <a:ext cx="6526340" cy="1857744"/>
              </a:xfrm>
              <a:custGeom>
                <a:avLst/>
                <a:gdLst>
                  <a:gd name="connsiteX0" fmla="*/ 0 w 6526340"/>
                  <a:gd name="connsiteY0" fmla="*/ 0 h 1857744"/>
                  <a:gd name="connsiteX1" fmla="*/ 652634 w 6526340"/>
                  <a:gd name="connsiteY1" fmla="*/ 0 h 1857744"/>
                  <a:gd name="connsiteX2" fmla="*/ 1370531 w 6526340"/>
                  <a:gd name="connsiteY2" fmla="*/ 0 h 1857744"/>
                  <a:gd name="connsiteX3" fmla="*/ 2023165 w 6526340"/>
                  <a:gd name="connsiteY3" fmla="*/ 0 h 1857744"/>
                  <a:gd name="connsiteX4" fmla="*/ 2675799 w 6526340"/>
                  <a:gd name="connsiteY4" fmla="*/ 0 h 1857744"/>
                  <a:gd name="connsiteX5" fmla="*/ 3458960 w 6526340"/>
                  <a:gd name="connsiteY5" fmla="*/ 0 h 1857744"/>
                  <a:gd name="connsiteX6" fmla="*/ 4242121 w 6526340"/>
                  <a:gd name="connsiteY6" fmla="*/ 0 h 1857744"/>
                  <a:gd name="connsiteX7" fmla="*/ 5025282 w 6526340"/>
                  <a:gd name="connsiteY7" fmla="*/ 0 h 1857744"/>
                  <a:gd name="connsiteX8" fmla="*/ 5547389 w 6526340"/>
                  <a:gd name="connsiteY8" fmla="*/ 0 h 1857744"/>
                  <a:gd name="connsiteX9" fmla="*/ 6526340 w 6526340"/>
                  <a:gd name="connsiteY9" fmla="*/ 0 h 1857744"/>
                  <a:gd name="connsiteX10" fmla="*/ 6526340 w 6526340"/>
                  <a:gd name="connsiteY10" fmla="*/ 563516 h 1857744"/>
                  <a:gd name="connsiteX11" fmla="*/ 6526340 w 6526340"/>
                  <a:gd name="connsiteY11" fmla="*/ 1201341 h 1857744"/>
                  <a:gd name="connsiteX12" fmla="*/ 6526340 w 6526340"/>
                  <a:gd name="connsiteY12" fmla="*/ 1857744 h 1857744"/>
                  <a:gd name="connsiteX13" fmla="*/ 6004233 w 6526340"/>
                  <a:gd name="connsiteY13" fmla="*/ 1857744 h 1857744"/>
                  <a:gd name="connsiteX14" fmla="*/ 5286335 w 6526340"/>
                  <a:gd name="connsiteY14" fmla="*/ 1857744 h 1857744"/>
                  <a:gd name="connsiteX15" fmla="*/ 4633701 w 6526340"/>
                  <a:gd name="connsiteY15" fmla="*/ 1857744 h 1857744"/>
                  <a:gd name="connsiteX16" fmla="*/ 4176858 w 6526340"/>
                  <a:gd name="connsiteY16" fmla="*/ 1857744 h 1857744"/>
                  <a:gd name="connsiteX17" fmla="*/ 3393697 w 6526340"/>
                  <a:gd name="connsiteY17" fmla="*/ 1857744 h 1857744"/>
                  <a:gd name="connsiteX18" fmla="*/ 2936853 w 6526340"/>
                  <a:gd name="connsiteY18" fmla="*/ 1857744 h 1857744"/>
                  <a:gd name="connsiteX19" fmla="*/ 2480009 w 6526340"/>
                  <a:gd name="connsiteY19" fmla="*/ 1857744 h 1857744"/>
                  <a:gd name="connsiteX20" fmla="*/ 1827375 w 6526340"/>
                  <a:gd name="connsiteY20" fmla="*/ 1857744 h 1857744"/>
                  <a:gd name="connsiteX21" fmla="*/ 1109478 w 6526340"/>
                  <a:gd name="connsiteY21" fmla="*/ 1857744 h 1857744"/>
                  <a:gd name="connsiteX22" fmla="*/ 0 w 6526340"/>
                  <a:gd name="connsiteY22" fmla="*/ 1857744 h 1857744"/>
                  <a:gd name="connsiteX23" fmla="*/ 0 w 6526340"/>
                  <a:gd name="connsiteY23" fmla="*/ 1275651 h 1857744"/>
                  <a:gd name="connsiteX24" fmla="*/ 0 w 6526340"/>
                  <a:gd name="connsiteY24" fmla="*/ 619248 h 1857744"/>
                  <a:gd name="connsiteX25" fmla="*/ 0 w 6526340"/>
                  <a:gd name="connsiteY25" fmla="*/ 0 h 1857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526340" h="1857744" fill="none" extrusionOk="0">
                    <a:moveTo>
                      <a:pt x="0" y="0"/>
                    </a:moveTo>
                    <a:cubicBezTo>
                      <a:pt x="134774" y="12583"/>
                      <a:pt x="398155" y="29586"/>
                      <a:pt x="652634" y="0"/>
                    </a:cubicBezTo>
                    <a:cubicBezTo>
                      <a:pt x="907113" y="-29586"/>
                      <a:pt x="1059011" y="27942"/>
                      <a:pt x="1370531" y="0"/>
                    </a:cubicBezTo>
                    <a:cubicBezTo>
                      <a:pt x="1682051" y="-27942"/>
                      <a:pt x="1829199" y="26792"/>
                      <a:pt x="2023165" y="0"/>
                    </a:cubicBezTo>
                    <a:cubicBezTo>
                      <a:pt x="2217131" y="-26792"/>
                      <a:pt x="2537693" y="11528"/>
                      <a:pt x="2675799" y="0"/>
                    </a:cubicBezTo>
                    <a:cubicBezTo>
                      <a:pt x="2813905" y="-11528"/>
                      <a:pt x="3201478" y="-34839"/>
                      <a:pt x="3458960" y="0"/>
                    </a:cubicBezTo>
                    <a:cubicBezTo>
                      <a:pt x="3716442" y="34839"/>
                      <a:pt x="3912827" y="4265"/>
                      <a:pt x="4242121" y="0"/>
                    </a:cubicBezTo>
                    <a:cubicBezTo>
                      <a:pt x="4571415" y="-4265"/>
                      <a:pt x="4786627" y="-5910"/>
                      <a:pt x="5025282" y="0"/>
                    </a:cubicBezTo>
                    <a:cubicBezTo>
                      <a:pt x="5263937" y="5910"/>
                      <a:pt x="5405231" y="24802"/>
                      <a:pt x="5547389" y="0"/>
                    </a:cubicBezTo>
                    <a:cubicBezTo>
                      <a:pt x="5689547" y="-24802"/>
                      <a:pt x="6040993" y="28074"/>
                      <a:pt x="6526340" y="0"/>
                    </a:cubicBezTo>
                    <a:cubicBezTo>
                      <a:pt x="6505251" y="174522"/>
                      <a:pt x="6524335" y="334257"/>
                      <a:pt x="6526340" y="563516"/>
                    </a:cubicBezTo>
                    <a:cubicBezTo>
                      <a:pt x="6528345" y="792775"/>
                      <a:pt x="6511451" y="972337"/>
                      <a:pt x="6526340" y="1201341"/>
                    </a:cubicBezTo>
                    <a:cubicBezTo>
                      <a:pt x="6541229" y="1430345"/>
                      <a:pt x="6549268" y="1664965"/>
                      <a:pt x="6526340" y="1857744"/>
                    </a:cubicBezTo>
                    <a:cubicBezTo>
                      <a:pt x="6358790" y="1880643"/>
                      <a:pt x="6255788" y="1877943"/>
                      <a:pt x="6004233" y="1857744"/>
                    </a:cubicBezTo>
                    <a:cubicBezTo>
                      <a:pt x="5752678" y="1837545"/>
                      <a:pt x="5546057" y="1866144"/>
                      <a:pt x="5286335" y="1857744"/>
                    </a:cubicBezTo>
                    <a:cubicBezTo>
                      <a:pt x="5026613" y="1849344"/>
                      <a:pt x="4838451" y="1861689"/>
                      <a:pt x="4633701" y="1857744"/>
                    </a:cubicBezTo>
                    <a:cubicBezTo>
                      <a:pt x="4428951" y="1853799"/>
                      <a:pt x="4297798" y="1846810"/>
                      <a:pt x="4176858" y="1857744"/>
                    </a:cubicBezTo>
                    <a:cubicBezTo>
                      <a:pt x="4055918" y="1868678"/>
                      <a:pt x="3565975" y="1889800"/>
                      <a:pt x="3393697" y="1857744"/>
                    </a:cubicBezTo>
                    <a:cubicBezTo>
                      <a:pt x="3221419" y="1825688"/>
                      <a:pt x="3058045" y="1835497"/>
                      <a:pt x="2936853" y="1857744"/>
                    </a:cubicBezTo>
                    <a:cubicBezTo>
                      <a:pt x="2815661" y="1879991"/>
                      <a:pt x="2700740" y="1870979"/>
                      <a:pt x="2480009" y="1857744"/>
                    </a:cubicBezTo>
                    <a:cubicBezTo>
                      <a:pt x="2259278" y="1844509"/>
                      <a:pt x="2138899" y="1870328"/>
                      <a:pt x="1827375" y="1857744"/>
                    </a:cubicBezTo>
                    <a:cubicBezTo>
                      <a:pt x="1515851" y="1845160"/>
                      <a:pt x="1365084" y="1892146"/>
                      <a:pt x="1109478" y="1857744"/>
                    </a:cubicBezTo>
                    <a:cubicBezTo>
                      <a:pt x="853872" y="1823342"/>
                      <a:pt x="337891" y="1833108"/>
                      <a:pt x="0" y="1857744"/>
                    </a:cubicBezTo>
                    <a:cubicBezTo>
                      <a:pt x="-6452" y="1679591"/>
                      <a:pt x="16630" y="1427915"/>
                      <a:pt x="0" y="1275651"/>
                    </a:cubicBezTo>
                    <a:cubicBezTo>
                      <a:pt x="-16630" y="1123387"/>
                      <a:pt x="32112" y="831180"/>
                      <a:pt x="0" y="619248"/>
                    </a:cubicBezTo>
                    <a:cubicBezTo>
                      <a:pt x="-32112" y="407316"/>
                      <a:pt x="-20374" y="197247"/>
                      <a:pt x="0" y="0"/>
                    </a:cubicBezTo>
                    <a:close/>
                  </a:path>
                  <a:path w="6526340" h="1857744" stroke="0" extrusionOk="0">
                    <a:moveTo>
                      <a:pt x="0" y="0"/>
                    </a:moveTo>
                    <a:cubicBezTo>
                      <a:pt x="280204" y="9077"/>
                      <a:pt x="362522" y="6763"/>
                      <a:pt x="587371" y="0"/>
                    </a:cubicBezTo>
                    <a:cubicBezTo>
                      <a:pt x="812220" y="-6763"/>
                      <a:pt x="1043137" y="-28479"/>
                      <a:pt x="1174741" y="0"/>
                    </a:cubicBezTo>
                    <a:cubicBezTo>
                      <a:pt x="1306345" y="28479"/>
                      <a:pt x="1607929" y="-14452"/>
                      <a:pt x="1762112" y="0"/>
                    </a:cubicBezTo>
                    <a:cubicBezTo>
                      <a:pt x="1916295" y="14452"/>
                      <a:pt x="2268006" y="-28869"/>
                      <a:pt x="2545273" y="0"/>
                    </a:cubicBezTo>
                    <a:cubicBezTo>
                      <a:pt x="2822540" y="28869"/>
                      <a:pt x="2912594" y="13425"/>
                      <a:pt x="3067380" y="0"/>
                    </a:cubicBezTo>
                    <a:cubicBezTo>
                      <a:pt x="3222166" y="-13425"/>
                      <a:pt x="3598712" y="23065"/>
                      <a:pt x="3850541" y="0"/>
                    </a:cubicBezTo>
                    <a:cubicBezTo>
                      <a:pt x="4102370" y="-23065"/>
                      <a:pt x="4325360" y="-16309"/>
                      <a:pt x="4633701" y="0"/>
                    </a:cubicBezTo>
                    <a:cubicBezTo>
                      <a:pt x="4942042" y="16309"/>
                      <a:pt x="5200176" y="-24823"/>
                      <a:pt x="5351599" y="0"/>
                    </a:cubicBezTo>
                    <a:cubicBezTo>
                      <a:pt x="5503022" y="24823"/>
                      <a:pt x="5747071" y="-19898"/>
                      <a:pt x="5938969" y="0"/>
                    </a:cubicBezTo>
                    <a:cubicBezTo>
                      <a:pt x="6130867" y="19898"/>
                      <a:pt x="6383488" y="-24684"/>
                      <a:pt x="6526340" y="0"/>
                    </a:cubicBezTo>
                    <a:cubicBezTo>
                      <a:pt x="6549181" y="214876"/>
                      <a:pt x="6544777" y="365839"/>
                      <a:pt x="6526340" y="600671"/>
                    </a:cubicBezTo>
                    <a:cubicBezTo>
                      <a:pt x="6507903" y="835503"/>
                      <a:pt x="6520663" y="1069125"/>
                      <a:pt x="6526340" y="1201341"/>
                    </a:cubicBezTo>
                    <a:cubicBezTo>
                      <a:pt x="6532018" y="1333557"/>
                      <a:pt x="6531233" y="1612364"/>
                      <a:pt x="6526340" y="1857744"/>
                    </a:cubicBezTo>
                    <a:cubicBezTo>
                      <a:pt x="6390780" y="1889622"/>
                      <a:pt x="6065316" y="1845749"/>
                      <a:pt x="5873706" y="1857744"/>
                    </a:cubicBezTo>
                    <a:cubicBezTo>
                      <a:pt x="5682096" y="1869739"/>
                      <a:pt x="5351250" y="1841052"/>
                      <a:pt x="5155809" y="1857744"/>
                    </a:cubicBezTo>
                    <a:cubicBezTo>
                      <a:pt x="4960368" y="1874436"/>
                      <a:pt x="4695263" y="1823859"/>
                      <a:pt x="4372648" y="1857744"/>
                    </a:cubicBezTo>
                    <a:cubicBezTo>
                      <a:pt x="4050033" y="1891629"/>
                      <a:pt x="3889803" y="1831703"/>
                      <a:pt x="3589487" y="1857744"/>
                    </a:cubicBezTo>
                    <a:cubicBezTo>
                      <a:pt x="3289171" y="1883785"/>
                      <a:pt x="3191141" y="1821550"/>
                      <a:pt x="2806326" y="1857744"/>
                    </a:cubicBezTo>
                    <a:cubicBezTo>
                      <a:pt x="2421511" y="1893938"/>
                      <a:pt x="2411895" y="1877714"/>
                      <a:pt x="2153692" y="1857744"/>
                    </a:cubicBezTo>
                    <a:cubicBezTo>
                      <a:pt x="1895489" y="1837774"/>
                      <a:pt x="1650586" y="1821753"/>
                      <a:pt x="1370531" y="1857744"/>
                    </a:cubicBezTo>
                    <a:cubicBezTo>
                      <a:pt x="1090476" y="1893735"/>
                      <a:pt x="886346" y="1859230"/>
                      <a:pt x="652634" y="1857744"/>
                    </a:cubicBezTo>
                    <a:cubicBezTo>
                      <a:pt x="418922" y="1856258"/>
                      <a:pt x="278776" y="1866256"/>
                      <a:pt x="0" y="1857744"/>
                    </a:cubicBezTo>
                    <a:cubicBezTo>
                      <a:pt x="28610" y="1603209"/>
                      <a:pt x="14595" y="1556633"/>
                      <a:pt x="0" y="1275651"/>
                    </a:cubicBezTo>
                    <a:cubicBezTo>
                      <a:pt x="-14595" y="994669"/>
                      <a:pt x="3650" y="803342"/>
                      <a:pt x="0" y="637825"/>
                    </a:cubicBezTo>
                    <a:cubicBezTo>
                      <a:pt x="-3650" y="472308"/>
                      <a:pt x="-29201" y="156938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989468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= 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id-ID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8D5275-464F-49C4-9007-C95836E7F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623" y="2972279"/>
                <a:ext cx="6526340" cy="18577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198946862">
                      <a:custGeom>
                        <a:avLst/>
                        <a:gdLst>
                          <a:gd name="connsiteX0" fmla="*/ 0 w 6526340"/>
                          <a:gd name="connsiteY0" fmla="*/ 0 h 1857744"/>
                          <a:gd name="connsiteX1" fmla="*/ 652634 w 6526340"/>
                          <a:gd name="connsiteY1" fmla="*/ 0 h 1857744"/>
                          <a:gd name="connsiteX2" fmla="*/ 1370531 w 6526340"/>
                          <a:gd name="connsiteY2" fmla="*/ 0 h 1857744"/>
                          <a:gd name="connsiteX3" fmla="*/ 2023165 w 6526340"/>
                          <a:gd name="connsiteY3" fmla="*/ 0 h 1857744"/>
                          <a:gd name="connsiteX4" fmla="*/ 2675799 w 6526340"/>
                          <a:gd name="connsiteY4" fmla="*/ 0 h 1857744"/>
                          <a:gd name="connsiteX5" fmla="*/ 3458960 w 6526340"/>
                          <a:gd name="connsiteY5" fmla="*/ 0 h 1857744"/>
                          <a:gd name="connsiteX6" fmla="*/ 4242121 w 6526340"/>
                          <a:gd name="connsiteY6" fmla="*/ 0 h 1857744"/>
                          <a:gd name="connsiteX7" fmla="*/ 5025282 w 6526340"/>
                          <a:gd name="connsiteY7" fmla="*/ 0 h 1857744"/>
                          <a:gd name="connsiteX8" fmla="*/ 5547389 w 6526340"/>
                          <a:gd name="connsiteY8" fmla="*/ 0 h 1857744"/>
                          <a:gd name="connsiteX9" fmla="*/ 6526340 w 6526340"/>
                          <a:gd name="connsiteY9" fmla="*/ 0 h 1857744"/>
                          <a:gd name="connsiteX10" fmla="*/ 6526340 w 6526340"/>
                          <a:gd name="connsiteY10" fmla="*/ 563516 h 1857744"/>
                          <a:gd name="connsiteX11" fmla="*/ 6526340 w 6526340"/>
                          <a:gd name="connsiteY11" fmla="*/ 1201341 h 1857744"/>
                          <a:gd name="connsiteX12" fmla="*/ 6526340 w 6526340"/>
                          <a:gd name="connsiteY12" fmla="*/ 1857744 h 1857744"/>
                          <a:gd name="connsiteX13" fmla="*/ 6004233 w 6526340"/>
                          <a:gd name="connsiteY13" fmla="*/ 1857744 h 1857744"/>
                          <a:gd name="connsiteX14" fmla="*/ 5286335 w 6526340"/>
                          <a:gd name="connsiteY14" fmla="*/ 1857744 h 1857744"/>
                          <a:gd name="connsiteX15" fmla="*/ 4633701 w 6526340"/>
                          <a:gd name="connsiteY15" fmla="*/ 1857744 h 1857744"/>
                          <a:gd name="connsiteX16" fmla="*/ 4176858 w 6526340"/>
                          <a:gd name="connsiteY16" fmla="*/ 1857744 h 1857744"/>
                          <a:gd name="connsiteX17" fmla="*/ 3393697 w 6526340"/>
                          <a:gd name="connsiteY17" fmla="*/ 1857744 h 1857744"/>
                          <a:gd name="connsiteX18" fmla="*/ 2936853 w 6526340"/>
                          <a:gd name="connsiteY18" fmla="*/ 1857744 h 1857744"/>
                          <a:gd name="connsiteX19" fmla="*/ 2480009 w 6526340"/>
                          <a:gd name="connsiteY19" fmla="*/ 1857744 h 1857744"/>
                          <a:gd name="connsiteX20" fmla="*/ 1827375 w 6526340"/>
                          <a:gd name="connsiteY20" fmla="*/ 1857744 h 1857744"/>
                          <a:gd name="connsiteX21" fmla="*/ 1109478 w 6526340"/>
                          <a:gd name="connsiteY21" fmla="*/ 1857744 h 1857744"/>
                          <a:gd name="connsiteX22" fmla="*/ 0 w 6526340"/>
                          <a:gd name="connsiteY22" fmla="*/ 1857744 h 1857744"/>
                          <a:gd name="connsiteX23" fmla="*/ 0 w 6526340"/>
                          <a:gd name="connsiteY23" fmla="*/ 1275651 h 1857744"/>
                          <a:gd name="connsiteX24" fmla="*/ 0 w 6526340"/>
                          <a:gd name="connsiteY24" fmla="*/ 619248 h 1857744"/>
                          <a:gd name="connsiteX25" fmla="*/ 0 w 6526340"/>
                          <a:gd name="connsiteY25" fmla="*/ 0 h 1857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6526340" h="1857744" fill="none" extrusionOk="0">
                            <a:moveTo>
                              <a:pt x="0" y="0"/>
                            </a:moveTo>
                            <a:cubicBezTo>
                              <a:pt x="134774" y="12583"/>
                              <a:pt x="398155" y="29586"/>
                              <a:pt x="652634" y="0"/>
                            </a:cubicBezTo>
                            <a:cubicBezTo>
                              <a:pt x="907113" y="-29586"/>
                              <a:pt x="1059011" y="27942"/>
                              <a:pt x="1370531" y="0"/>
                            </a:cubicBezTo>
                            <a:cubicBezTo>
                              <a:pt x="1682051" y="-27942"/>
                              <a:pt x="1829199" y="26792"/>
                              <a:pt x="2023165" y="0"/>
                            </a:cubicBezTo>
                            <a:cubicBezTo>
                              <a:pt x="2217131" y="-26792"/>
                              <a:pt x="2537693" y="11528"/>
                              <a:pt x="2675799" y="0"/>
                            </a:cubicBezTo>
                            <a:cubicBezTo>
                              <a:pt x="2813905" y="-11528"/>
                              <a:pt x="3201478" y="-34839"/>
                              <a:pt x="3458960" y="0"/>
                            </a:cubicBezTo>
                            <a:cubicBezTo>
                              <a:pt x="3716442" y="34839"/>
                              <a:pt x="3912827" y="4265"/>
                              <a:pt x="4242121" y="0"/>
                            </a:cubicBezTo>
                            <a:cubicBezTo>
                              <a:pt x="4571415" y="-4265"/>
                              <a:pt x="4786627" y="-5910"/>
                              <a:pt x="5025282" y="0"/>
                            </a:cubicBezTo>
                            <a:cubicBezTo>
                              <a:pt x="5263937" y="5910"/>
                              <a:pt x="5405231" y="24802"/>
                              <a:pt x="5547389" y="0"/>
                            </a:cubicBezTo>
                            <a:cubicBezTo>
                              <a:pt x="5689547" y="-24802"/>
                              <a:pt x="6040993" y="28074"/>
                              <a:pt x="6526340" y="0"/>
                            </a:cubicBezTo>
                            <a:cubicBezTo>
                              <a:pt x="6505251" y="174522"/>
                              <a:pt x="6524335" y="334257"/>
                              <a:pt x="6526340" y="563516"/>
                            </a:cubicBezTo>
                            <a:cubicBezTo>
                              <a:pt x="6528345" y="792775"/>
                              <a:pt x="6511451" y="972337"/>
                              <a:pt x="6526340" y="1201341"/>
                            </a:cubicBezTo>
                            <a:cubicBezTo>
                              <a:pt x="6541229" y="1430345"/>
                              <a:pt x="6549268" y="1664965"/>
                              <a:pt x="6526340" y="1857744"/>
                            </a:cubicBezTo>
                            <a:cubicBezTo>
                              <a:pt x="6358790" y="1880643"/>
                              <a:pt x="6255788" y="1877943"/>
                              <a:pt x="6004233" y="1857744"/>
                            </a:cubicBezTo>
                            <a:cubicBezTo>
                              <a:pt x="5752678" y="1837545"/>
                              <a:pt x="5546057" y="1866144"/>
                              <a:pt x="5286335" y="1857744"/>
                            </a:cubicBezTo>
                            <a:cubicBezTo>
                              <a:pt x="5026613" y="1849344"/>
                              <a:pt x="4838451" y="1861689"/>
                              <a:pt x="4633701" y="1857744"/>
                            </a:cubicBezTo>
                            <a:cubicBezTo>
                              <a:pt x="4428951" y="1853799"/>
                              <a:pt x="4297798" y="1846810"/>
                              <a:pt x="4176858" y="1857744"/>
                            </a:cubicBezTo>
                            <a:cubicBezTo>
                              <a:pt x="4055918" y="1868678"/>
                              <a:pt x="3565975" y="1889800"/>
                              <a:pt x="3393697" y="1857744"/>
                            </a:cubicBezTo>
                            <a:cubicBezTo>
                              <a:pt x="3221419" y="1825688"/>
                              <a:pt x="3058045" y="1835497"/>
                              <a:pt x="2936853" y="1857744"/>
                            </a:cubicBezTo>
                            <a:cubicBezTo>
                              <a:pt x="2815661" y="1879991"/>
                              <a:pt x="2700740" y="1870979"/>
                              <a:pt x="2480009" y="1857744"/>
                            </a:cubicBezTo>
                            <a:cubicBezTo>
                              <a:pt x="2259278" y="1844509"/>
                              <a:pt x="2138899" y="1870328"/>
                              <a:pt x="1827375" y="1857744"/>
                            </a:cubicBezTo>
                            <a:cubicBezTo>
                              <a:pt x="1515851" y="1845160"/>
                              <a:pt x="1365084" y="1892146"/>
                              <a:pt x="1109478" y="1857744"/>
                            </a:cubicBezTo>
                            <a:cubicBezTo>
                              <a:pt x="853872" y="1823342"/>
                              <a:pt x="337891" y="1833108"/>
                              <a:pt x="0" y="1857744"/>
                            </a:cubicBezTo>
                            <a:cubicBezTo>
                              <a:pt x="-6452" y="1679591"/>
                              <a:pt x="16630" y="1427915"/>
                              <a:pt x="0" y="1275651"/>
                            </a:cubicBezTo>
                            <a:cubicBezTo>
                              <a:pt x="-16630" y="1123387"/>
                              <a:pt x="32112" y="831180"/>
                              <a:pt x="0" y="619248"/>
                            </a:cubicBezTo>
                            <a:cubicBezTo>
                              <a:pt x="-32112" y="407316"/>
                              <a:pt x="-20374" y="197247"/>
                              <a:pt x="0" y="0"/>
                            </a:cubicBezTo>
                            <a:close/>
                          </a:path>
                          <a:path w="6526340" h="1857744" stroke="0" extrusionOk="0">
                            <a:moveTo>
                              <a:pt x="0" y="0"/>
                            </a:moveTo>
                            <a:cubicBezTo>
                              <a:pt x="280204" y="9077"/>
                              <a:pt x="362522" y="6763"/>
                              <a:pt x="587371" y="0"/>
                            </a:cubicBezTo>
                            <a:cubicBezTo>
                              <a:pt x="812220" y="-6763"/>
                              <a:pt x="1043137" y="-28479"/>
                              <a:pt x="1174741" y="0"/>
                            </a:cubicBezTo>
                            <a:cubicBezTo>
                              <a:pt x="1306345" y="28479"/>
                              <a:pt x="1607929" y="-14452"/>
                              <a:pt x="1762112" y="0"/>
                            </a:cubicBezTo>
                            <a:cubicBezTo>
                              <a:pt x="1916295" y="14452"/>
                              <a:pt x="2268006" y="-28869"/>
                              <a:pt x="2545273" y="0"/>
                            </a:cubicBezTo>
                            <a:cubicBezTo>
                              <a:pt x="2822540" y="28869"/>
                              <a:pt x="2912594" y="13425"/>
                              <a:pt x="3067380" y="0"/>
                            </a:cubicBezTo>
                            <a:cubicBezTo>
                              <a:pt x="3222166" y="-13425"/>
                              <a:pt x="3598712" y="23065"/>
                              <a:pt x="3850541" y="0"/>
                            </a:cubicBezTo>
                            <a:cubicBezTo>
                              <a:pt x="4102370" y="-23065"/>
                              <a:pt x="4325360" y="-16309"/>
                              <a:pt x="4633701" y="0"/>
                            </a:cubicBezTo>
                            <a:cubicBezTo>
                              <a:pt x="4942042" y="16309"/>
                              <a:pt x="5200176" y="-24823"/>
                              <a:pt x="5351599" y="0"/>
                            </a:cubicBezTo>
                            <a:cubicBezTo>
                              <a:pt x="5503022" y="24823"/>
                              <a:pt x="5747071" y="-19898"/>
                              <a:pt x="5938969" y="0"/>
                            </a:cubicBezTo>
                            <a:cubicBezTo>
                              <a:pt x="6130867" y="19898"/>
                              <a:pt x="6383488" y="-24684"/>
                              <a:pt x="6526340" y="0"/>
                            </a:cubicBezTo>
                            <a:cubicBezTo>
                              <a:pt x="6549181" y="214876"/>
                              <a:pt x="6544777" y="365839"/>
                              <a:pt x="6526340" y="600671"/>
                            </a:cubicBezTo>
                            <a:cubicBezTo>
                              <a:pt x="6507903" y="835503"/>
                              <a:pt x="6520663" y="1069125"/>
                              <a:pt x="6526340" y="1201341"/>
                            </a:cubicBezTo>
                            <a:cubicBezTo>
                              <a:pt x="6532018" y="1333557"/>
                              <a:pt x="6531233" y="1612364"/>
                              <a:pt x="6526340" y="1857744"/>
                            </a:cubicBezTo>
                            <a:cubicBezTo>
                              <a:pt x="6390780" y="1889622"/>
                              <a:pt x="6065316" y="1845749"/>
                              <a:pt x="5873706" y="1857744"/>
                            </a:cubicBezTo>
                            <a:cubicBezTo>
                              <a:pt x="5682096" y="1869739"/>
                              <a:pt x="5351250" y="1841052"/>
                              <a:pt x="5155809" y="1857744"/>
                            </a:cubicBezTo>
                            <a:cubicBezTo>
                              <a:pt x="4960368" y="1874436"/>
                              <a:pt x="4695263" y="1823859"/>
                              <a:pt x="4372648" y="1857744"/>
                            </a:cubicBezTo>
                            <a:cubicBezTo>
                              <a:pt x="4050033" y="1891629"/>
                              <a:pt x="3889803" y="1831703"/>
                              <a:pt x="3589487" y="1857744"/>
                            </a:cubicBezTo>
                            <a:cubicBezTo>
                              <a:pt x="3289171" y="1883785"/>
                              <a:pt x="3191141" y="1821550"/>
                              <a:pt x="2806326" y="1857744"/>
                            </a:cubicBezTo>
                            <a:cubicBezTo>
                              <a:pt x="2421511" y="1893938"/>
                              <a:pt x="2411895" y="1877714"/>
                              <a:pt x="2153692" y="1857744"/>
                            </a:cubicBezTo>
                            <a:cubicBezTo>
                              <a:pt x="1895489" y="1837774"/>
                              <a:pt x="1650586" y="1821753"/>
                              <a:pt x="1370531" y="1857744"/>
                            </a:cubicBezTo>
                            <a:cubicBezTo>
                              <a:pt x="1090476" y="1893735"/>
                              <a:pt x="886346" y="1859230"/>
                              <a:pt x="652634" y="1857744"/>
                            </a:cubicBezTo>
                            <a:cubicBezTo>
                              <a:pt x="418922" y="1856258"/>
                              <a:pt x="278776" y="1866256"/>
                              <a:pt x="0" y="1857744"/>
                            </a:cubicBezTo>
                            <a:cubicBezTo>
                              <a:pt x="28610" y="1603209"/>
                              <a:pt x="14595" y="1556633"/>
                              <a:pt x="0" y="1275651"/>
                            </a:cubicBezTo>
                            <a:cubicBezTo>
                              <a:pt x="-14595" y="994669"/>
                              <a:pt x="3650" y="803342"/>
                              <a:pt x="0" y="637825"/>
                            </a:cubicBezTo>
                            <a:cubicBezTo>
                              <a:pt x="-3650" y="472308"/>
                              <a:pt x="-29201" y="15693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435A539-C134-46C3-819C-0FA88F7DE380}"/>
              </a:ext>
            </a:extLst>
          </p:cNvPr>
          <p:cNvSpPr txBox="1"/>
          <p:nvPr/>
        </p:nvSpPr>
        <p:spPr>
          <a:xfrm>
            <a:off x="2119062" y="4888127"/>
            <a:ext cx="260090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Conditional</a:t>
            </a:r>
          </a:p>
          <a:p>
            <a:pPr algn="ctr"/>
            <a:r>
              <a:rPr lang="en-US" sz="24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Generative Model</a:t>
            </a:r>
            <a:endParaRPr lang="id-ID" sz="2400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99B82-3215-46CD-A548-1B9201183BB3}"/>
              </a:ext>
            </a:extLst>
          </p:cNvPr>
          <p:cNvSpPr txBox="1"/>
          <p:nvPr/>
        </p:nvSpPr>
        <p:spPr>
          <a:xfrm>
            <a:off x="4810136" y="2083178"/>
            <a:ext cx="2622697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chemeClr val="accent2"/>
                </a:solidFill>
                <a:latin typeface="Calibri" panose="020F0502020204030204" pitchFamily="34" charset="0"/>
              </a:rPr>
              <a:t>Discriminative Model</a:t>
            </a:r>
            <a:endParaRPr lang="id-ID" sz="24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FA17F1-6BE5-4AC6-AB6F-46607FBA976F}"/>
              </a:ext>
            </a:extLst>
          </p:cNvPr>
          <p:cNvSpPr txBox="1"/>
          <p:nvPr/>
        </p:nvSpPr>
        <p:spPr>
          <a:xfrm>
            <a:off x="5100084" y="4903261"/>
            <a:ext cx="2042798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rgbClr val="009900"/>
                </a:solidFill>
                <a:latin typeface="Calibri" panose="020F0502020204030204" pitchFamily="34" charset="0"/>
              </a:rPr>
              <a:t>Prior </a:t>
            </a:r>
            <a:br>
              <a:rPr lang="en-US" sz="2400" b="0" i="0" u="none" strike="noStrike" baseline="0" dirty="0">
                <a:solidFill>
                  <a:srgbClr val="009900"/>
                </a:solidFill>
                <a:latin typeface="Calibri" panose="020F0502020204030204" pitchFamily="34" charset="0"/>
              </a:rPr>
            </a:br>
            <a:r>
              <a:rPr lang="en-US" sz="2400" b="0" i="0" u="none" strike="noStrike" baseline="0" dirty="0">
                <a:solidFill>
                  <a:srgbClr val="009900"/>
                </a:solidFill>
                <a:latin typeface="Calibri" panose="020F0502020204030204" pitchFamily="34" charset="0"/>
              </a:rPr>
              <a:t>over labels</a:t>
            </a:r>
            <a:endParaRPr lang="id-ID" sz="2400" dirty="0">
              <a:solidFill>
                <a:srgbClr val="0099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D3B5A-1ECF-4CDF-A84B-BEC2F7905AD6}"/>
              </a:ext>
            </a:extLst>
          </p:cNvPr>
          <p:cNvSpPr txBox="1"/>
          <p:nvPr/>
        </p:nvSpPr>
        <p:spPr>
          <a:xfrm>
            <a:off x="8739963" y="3527040"/>
            <a:ext cx="2622697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(Unconditional)</a:t>
            </a:r>
          </a:p>
          <a:p>
            <a:pPr algn="ctr"/>
            <a:r>
              <a:rPr lang="en-US" sz="2400" b="0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Generative Model</a:t>
            </a:r>
            <a:endParaRPr lang="id-ID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88F320-22B0-46D4-88AB-0DA319407277}"/>
              </a:ext>
            </a:extLst>
          </p:cNvPr>
          <p:cNvSpPr/>
          <p:nvPr/>
        </p:nvSpPr>
        <p:spPr>
          <a:xfrm>
            <a:off x="2382219" y="3546771"/>
            <a:ext cx="2074591" cy="731520"/>
          </a:xfrm>
          <a:custGeom>
            <a:avLst/>
            <a:gdLst>
              <a:gd name="connsiteX0" fmla="*/ 0 w 2074591"/>
              <a:gd name="connsiteY0" fmla="*/ 0 h 731520"/>
              <a:gd name="connsiteX1" fmla="*/ 691530 w 2074591"/>
              <a:gd name="connsiteY1" fmla="*/ 0 h 731520"/>
              <a:gd name="connsiteX2" fmla="*/ 1362315 w 2074591"/>
              <a:gd name="connsiteY2" fmla="*/ 0 h 731520"/>
              <a:gd name="connsiteX3" fmla="*/ 2074591 w 2074591"/>
              <a:gd name="connsiteY3" fmla="*/ 0 h 731520"/>
              <a:gd name="connsiteX4" fmla="*/ 2074591 w 2074591"/>
              <a:gd name="connsiteY4" fmla="*/ 358445 h 731520"/>
              <a:gd name="connsiteX5" fmla="*/ 2074591 w 2074591"/>
              <a:gd name="connsiteY5" fmla="*/ 731520 h 731520"/>
              <a:gd name="connsiteX6" fmla="*/ 1341569 w 2074591"/>
              <a:gd name="connsiteY6" fmla="*/ 731520 h 731520"/>
              <a:gd name="connsiteX7" fmla="*/ 629293 w 2074591"/>
              <a:gd name="connsiteY7" fmla="*/ 731520 h 731520"/>
              <a:gd name="connsiteX8" fmla="*/ 0 w 2074591"/>
              <a:gd name="connsiteY8" fmla="*/ 731520 h 731520"/>
              <a:gd name="connsiteX9" fmla="*/ 0 w 2074591"/>
              <a:gd name="connsiteY9" fmla="*/ 365760 h 731520"/>
              <a:gd name="connsiteX10" fmla="*/ 0 w 2074591"/>
              <a:gd name="connsiteY10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74591" h="731520" extrusionOk="0">
                <a:moveTo>
                  <a:pt x="0" y="0"/>
                </a:moveTo>
                <a:cubicBezTo>
                  <a:pt x="186613" y="5738"/>
                  <a:pt x="544299" y="4902"/>
                  <a:pt x="691530" y="0"/>
                </a:cubicBezTo>
                <a:cubicBezTo>
                  <a:pt x="838761" y="-4902"/>
                  <a:pt x="1114427" y="-19275"/>
                  <a:pt x="1362315" y="0"/>
                </a:cubicBezTo>
                <a:cubicBezTo>
                  <a:pt x="1610204" y="19275"/>
                  <a:pt x="1856660" y="31571"/>
                  <a:pt x="2074591" y="0"/>
                </a:cubicBezTo>
                <a:cubicBezTo>
                  <a:pt x="2084487" y="97990"/>
                  <a:pt x="2084311" y="223783"/>
                  <a:pt x="2074591" y="358445"/>
                </a:cubicBezTo>
                <a:cubicBezTo>
                  <a:pt x="2064871" y="493108"/>
                  <a:pt x="2073596" y="591910"/>
                  <a:pt x="2074591" y="731520"/>
                </a:cubicBezTo>
                <a:cubicBezTo>
                  <a:pt x="1775583" y="749141"/>
                  <a:pt x="1625473" y="732200"/>
                  <a:pt x="1341569" y="731520"/>
                </a:cubicBezTo>
                <a:cubicBezTo>
                  <a:pt x="1057665" y="730840"/>
                  <a:pt x="955413" y="738930"/>
                  <a:pt x="629293" y="731520"/>
                </a:cubicBezTo>
                <a:cubicBezTo>
                  <a:pt x="303173" y="724110"/>
                  <a:pt x="178575" y="757140"/>
                  <a:pt x="0" y="731520"/>
                </a:cubicBezTo>
                <a:cubicBezTo>
                  <a:pt x="7321" y="583124"/>
                  <a:pt x="-4394" y="480888"/>
                  <a:pt x="0" y="365760"/>
                </a:cubicBezTo>
                <a:cubicBezTo>
                  <a:pt x="4394" y="250632"/>
                  <a:pt x="-23" y="85834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00FF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1394443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85DD0-FDCD-49FE-ABB8-446F75D3D6BA}"/>
              </a:ext>
            </a:extLst>
          </p:cNvPr>
          <p:cNvSpPr/>
          <p:nvPr/>
        </p:nvSpPr>
        <p:spPr>
          <a:xfrm>
            <a:off x="5170970" y="3163562"/>
            <a:ext cx="1901028" cy="726956"/>
          </a:xfrm>
          <a:custGeom>
            <a:avLst/>
            <a:gdLst>
              <a:gd name="connsiteX0" fmla="*/ 0 w 1901028"/>
              <a:gd name="connsiteY0" fmla="*/ 0 h 726956"/>
              <a:gd name="connsiteX1" fmla="*/ 633676 w 1901028"/>
              <a:gd name="connsiteY1" fmla="*/ 0 h 726956"/>
              <a:gd name="connsiteX2" fmla="*/ 1248342 w 1901028"/>
              <a:gd name="connsiteY2" fmla="*/ 0 h 726956"/>
              <a:gd name="connsiteX3" fmla="*/ 1901028 w 1901028"/>
              <a:gd name="connsiteY3" fmla="*/ 0 h 726956"/>
              <a:gd name="connsiteX4" fmla="*/ 1901028 w 1901028"/>
              <a:gd name="connsiteY4" fmla="*/ 356208 h 726956"/>
              <a:gd name="connsiteX5" fmla="*/ 1901028 w 1901028"/>
              <a:gd name="connsiteY5" fmla="*/ 726956 h 726956"/>
              <a:gd name="connsiteX6" fmla="*/ 1229331 w 1901028"/>
              <a:gd name="connsiteY6" fmla="*/ 726956 h 726956"/>
              <a:gd name="connsiteX7" fmla="*/ 576645 w 1901028"/>
              <a:gd name="connsiteY7" fmla="*/ 726956 h 726956"/>
              <a:gd name="connsiteX8" fmla="*/ 0 w 1901028"/>
              <a:gd name="connsiteY8" fmla="*/ 726956 h 726956"/>
              <a:gd name="connsiteX9" fmla="*/ 0 w 1901028"/>
              <a:gd name="connsiteY9" fmla="*/ 363478 h 726956"/>
              <a:gd name="connsiteX10" fmla="*/ 0 w 1901028"/>
              <a:gd name="connsiteY10" fmla="*/ 0 h 7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1028" h="726956" extrusionOk="0">
                <a:moveTo>
                  <a:pt x="0" y="0"/>
                </a:moveTo>
                <a:cubicBezTo>
                  <a:pt x="155265" y="-14268"/>
                  <a:pt x="477561" y="-1125"/>
                  <a:pt x="633676" y="0"/>
                </a:cubicBezTo>
                <a:cubicBezTo>
                  <a:pt x="789791" y="1125"/>
                  <a:pt x="1107596" y="-1920"/>
                  <a:pt x="1248342" y="0"/>
                </a:cubicBezTo>
                <a:cubicBezTo>
                  <a:pt x="1389088" y="1920"/>
                  <a:pt x="1673030" y="8458"/>
                  <a:pt x="1901028" y="0"/>
                </a:cubicBezTo>
                <a:cubicBezTo>
                  <a:pt x="1902177" y="82927"/>
                  <a:pt x="1886673" y="248402"/>
                  <a:pt x="1901028" y="356208"/>
                </a:cubicBezTo>
                <a:cubicBezTo>
                  <a:pt x="1915383" y="464014"/>
                  <a:pt x="1891498" y="589026"/>
                  <a:pt x="1901028" y="726956"/>
                </a:cubicBezTo>
                <a:cubicBezTo>
                  <a:pt x="1697924" y="701146"/>
                  <a:pt x="1496061" y="749326"/>
                  <a:pt x="1229331" y="726956"/>
                </a:cubicBezTo>
                <a:cubicBezTo>
                  <a:pt x="962601" y="704586"/>
                  <a:pt x="763520" y="713173"/>
                  <a:pt x="576645" y="726956"/>
                </a:cubicBezTo>
                <a:cubicBezTo>
                  <a:pt x="389770" y="740739"/>
                  <a:pt x="236884" y="753841"/>
                  <a:pt x="0" y="726956"/>
                </a:cubicBezTo>
                <a:cubicBezTo>
                  <a:pt x="-17716" y="600341"/>
                  <a:pt x="17034" y="506903"/>
                  <a:pt x="0" y="363478"/>
                </a:cubicBezTo>
                <a:cubicBezTo>
                  <a:pt x="-17034" y="220053"/>
                  <a:pt x="-8725" y="11621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1394443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F92EFB-3417-4F36-A58C-4A81F4A2C019}"/>
              </a:ext>
            </a:extLst>
          </p:cNvPr>
          <p:cNvSpPr/>
          <p:nvPr/>
        </p:nvSpPr>
        <p:spPr>
          <a:xfrm>
            <a:off x="5364743" y="3980608"/>
            <a:ext cx="1513480" cy="565184"/>
          </a:xfrm>
          <a:custGeom>
            <a:avLst/>
            <a:gdLst>
              <a:gd name="connsiteX0" fmla="*/ 0 w 1513480"/>
              <a:gd name="connsiteY0" fmla="*/ 0 h 565184"/>
              <a:gd name="connsiteX1" fmla="*/ 504493 w 1513480"/>
              <a:gd name="connsiteY1" fmla="*/ 0 h 565184"/>
              <a:gd name="connsiteX2" fmla="*/ 993852 w 1513480"/>
              <a:gd name="connsiteY2" fmla="*/ 0 h 565184"/>
              <a:gd name="connsiteX3" fmla="*/ 1513480 w 1513480"/>
              <a:gd name="connsiteY3" fmla="*/ 0 h 565184"/>
              <a:gd name="connsiteX4" fmla="*/ 1513480 w 1513480"/>
              <a:gd name="connsiteY4" fmla="*/ 565184 h 565184"/>
              <a:gd name="connsiteX5" fmla="*/ 978717 w 1513480"/>
              <a:gd name="connsiteY5" fmla="*/ 565184 h 565184"/>
              <a:gd name="connsiteX6" fmla="*/ 489359 w 1513480"/>
              <a:gd name="connsiteY6" fmla="*/ 565184 h 565184"/>
              <a:gd name="connsiteX7" fmla="*/ 0 w 1513480"/>
              <a:gd name="connsiteY7" fmla="*/ 565184 h 565184"/>
              <a:gd name="connsiteX8" fmla="*/ 0 w 1513480"/>
              <a:gd name="connsiteY8" fmla="*/ 0 h 565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3480" h="565184" extrusionOk="0">
                <a:moveTo>
                  <a:pt x="0" y="0"/>
                </a:moveTo>
                <a:cubicBezTo>
                  <a:pt x="122428" y="17652"/>
                  <a:pt x="392103" y="-436"/>
                  <a:pt x="504493" y="0"/>
                </a:cubicBezTo>
                <a:cubicBezTo>
                  <a:pt x="616883" y="436"/>
                  <a:pt x="855647" y="4781"/>
                  <a:pt x="993852" y="0"/>
                </a:cubicBezTo>
                <a:cubicBezTo>
                  <a:pt x="1132057" y="-4781"/>
                  <a:pt x="1380718" y="9009"/>
                  <a:pt x="1513480" y="0"/>
                </a:cubicBezTo>
                <a:cubicBezTo>
                  <a:pt x="1492932" y="142452"/>
                  <a:pt x="1495065" y="311221"/>
                  <a:pt x="1513480" y="565184"/>
                </a:cubicBezTo>
                <a:cubicBezTo>
                  <a:pt x="1351590" y="579045"/>
                  <a:pt x="1125580" y="540260"/>
                  <a:pt x="978717" y="565184"/>
                </a:cubicBezTo>
                <a:cubicBezTo>
                  <a:pt x="831854" y="590108"/>
                  <a:pt x="686658" y="558245"/>
                  <a:pt x="489359" y="565184"/>
                </a:cubicBezTo>
                <a:cubicBezTo>
                  <a:pt x="292060" y="572123"/>
                  <a:pt x="224916" y="547480"/>
                  <a:pt x="0" y="565184"/>
                </a:cubicBezTo>
                <a:cubicBezTo>
                  <a:pt x="16045" y="356341"/>
                  <a:pt x="27913" y="25790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0099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41394443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CC3A14-DD3C-4A53-BB00-6E092B6631A9}"/>
              </a:ext>
            </a:extLst>
          </p:cNvPr>
          <p:cNvSpPr/>
          <p:nvPr/>
        </p:nvSpPr>
        <p:spPr>
          <a:xfrm>
            <a:off x="7206821" y="3535391"/>
            <a:ext cx="1331124" cy="731520"/>
          </a:xfrm>
          <a:custGeom>
            <a:avLst/>
            <a:gdLst>
              <a:gd name="connsiteX0" fmla="*/ 0 w 1331124"/>
              <a:gd name="connsiteY0" fmla="*/ 0 h 731520"/>
              <a:gd name="connsiteX1" fmla="*/ 665562 w 1331124"/>
              <a:gd name="connsiteY1" fmla="*/ 0 h 731520"/>
              <a:gd name="connsiteX2" fmla="*/ 1331124 w 1331124"/>
              <a:gd name="connsiteY2" fmla="*/ 0 h 731520"/>
              <a:gd name="connsiteX3" fmla="*/ 1331124 w 1331124"/>
              <a:gd name="connsiteY3" fmla="*/ 358445 h 731520"/>
              <a:gd name="connsiteX4" fmla="*/ 1331124 w 1331124"/>
              <a:gd name="connsiteY4" fmla="*/ 731520 h 731520"/>
              <a:gd name="connsiteX5" fmla="*/ 638940 w 1331124"/>
              <a:gd name="connsiteY5" fmla="*/ 731520 h 731520"/>
              <a:gd name="connsiteX6" fmla="*/ 0 w 1331124"/>
              <a:gd name="connsiteY6" fmla="*/ 731520 h 731520"/>
              <a:gd name="connsiteX7" fmla="*/ 0 w 1331124"/>
              <a:gd name="connsiteY7" fmla="*/ 358445 h 731520"/>
              <a:gd name="connsiteX8" fmla="*/ 0 w 1331124"/>
              <a:gd name="connsiteY8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1124" h="731520" extrusionOk="0">
                <a:moveTo>
                  <a:pt x="0" y="0"/>
                </a:moveTo>
                <a:cubicBezTo>
                  <a:pt x="206650" y="-27775"/>
                  <a:pt x="382930" y="-32581"/>
                  <a:pt x="665562" y="0"/>
                </a:cubicBezTo>
                <a:cubicBezTo>
                  <a:pt x="948194" y="32581"/>
                  <a:pt x="1063321" y="-1714"/>
                  <a:pt x="1331124" y="0"/>
                </a:cubicBezTo>
                <a:cubicBezTo>
                  <a:pt x="1324392" y="162692"/>
                  <a:pt x="1320219" y="267613"/>
                  <a:pt x="1331124" y="358445"/>
                </a:cubicBezTo>
                <a:cubicBezTo>
                  <a:pt x="1342029" y="449277"/>
                  <a:pt x="1345299" y="562172"/>
                  <a:pt x="1331124" y="731520"/>
                </a:cubicBezTo>
                <a:cubicBezTo>
                  <a:pt x="1116377" y="754612"/>
                  <a:pt x="966448" y="736354"/>
                  <a:pt x="638940" y="731520"/>
                </a:cubicBezTo>
                <a:cubicBezTo>
                  <a:pt x="311432" y="726686"/>
                  <a:pt x="269478" y="702694"/>
                  <a:pt x="0" y="731520"/>
                </a:cubicBezTo>
                <a:cubicBezTo>
                  <a:pt x="5432" y="568484"/>
                  <a:pt x="-2911" y="482565"/>
                  <a:pt x="0" y="358445"/>
                </a:cubicBezTo>
                <a:cubicBezTo>
                  <a:pt x="2911" y="234325"/>
                  <a:pt x="2273" y="128015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41394443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7718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7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B947D-B38D-4F55-9507-BCA6F564BE36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Discriminative Model:</a:t>
                </a:r>
              </a:p>
              <a:p>
                <a:pPr lvl="1"/>
                <a:r>
                  <a:rPr lang="en-US" sz="2200" dirty="0"/>
                  <a:t>Learn a probability </a:t>
                </a:r>
                <a:br>
                  <a:rPr lang="en-US" sz="2200" dirty="0"/>
                </a:br>
                <a:r>
                  <a:rPr lang="en-US" sz="2200" dirty="0"/>
                  <a:t>distribution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  <a:p>
                <a:r>
                  <a:rPr lang="en-US" dirty="0"/>
                  <a:t>Generative Model:</a:t>
                </a:r>
              </a:p>
              <a:p>
                <a:pPr lvl="1"/>
                <a:r>
                  <a:rPr lang="en-US" sz="2200" dirty="0"/>
                  <a:t>Learn a probability </a:t>
                </a:r>
                <a:br>
                  <a:rPr lang="en-US" sz="2200" dirty="0"/>
                </a:br>
                <a:r>
                  <a:rPr lang="en-US" sz="2200" dirty="0"/>
                  <a:t>distribution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200" dirty="0"/>
              </a:p>
              <a:p>
                <a:r>
                  <a:rPr lang="en-US" dirty="0"/>
                  <a:t>Conditional Generative Model: </a:t>
                </a:r>
              </a:p>
              <a:p>
                <a:pPr lvl="1"/>
                <a:r>
                  <a:rPr lang="en-US" sz="2200" dirty="0"/>
                  <a:t>Learn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5B947D-B38D-4F55-9507-BCA6F564B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 b="-287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 Generative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99C46-C7BD-4A05-AB59-DEEF7D308F6C}"/>
              </a:ext>
            </a:extLst>
          </p:cNvPr>
          <p:cNvSpPr txBox="1"/>
          <p:nvPr/>
        </p:nvSpPr>
        <p:spPr>
          <a:xfrm>
            <a:off x="6091517" y="2260783"/>
            <a:ext cx="5553738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Assign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 labels to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Calibri" panose="020F0502020204030204" pitchFamily="34" charset="0"/>
              </a:rPr>
              <a:t>Feature learning (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supervised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)</a:t>
            </a:r>
            <a:endParaRPr lang="id-ID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FEA902-6F5A-4727-9C07-0957B819AF13}"/>
              </a:ext>
            </a:extLst>
          </p:cNvPr>
          <p:cNvSpPr txBox="1"/>
          <p:nvPr/>
        </p:nvSpPr>
        <p:spPr>
          <a:xfrm>
            <a:off x="6096001" y="3468570"/>
            <a:ext cx="5493596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Calibri" panose="020F0502020204030204" pitchFamily="34" charset="0"/>
              </a:rPr>
              <a:t>Detect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outliers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Calibri" panose="020F0502020204030204" pitchFamily="34" charset="0"/>
              </a:rPr>
              <a:t>Feature learning (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unsupervised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Sample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 to generate new data</a:t>
            </a:r>
            <a:endParaRPr lang="id-ID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615DF-C11A-4170-A915-27042470BA90}"/>
              </a:ext>
            </a:extLst>
          </p:cNvPr>
          <p:cNvSpPr txBox="1"/>
          <p:nvPr/>
        </p:nvSpPr>
        <p:spPr>
          <a:xfrm>
            <a:off x="6096069" y="5016611"/>
            <a:ext cx="5492682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Assign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 labels, while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rejecting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outliers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Calibri" panose="020F0502020204030204" pitchFamily="34" charset="0"/>
              </a:rPr>
              <a:t>Generate new data </a:t>
            </a:r>
            <a:br>
              <a:rPr lang="en-US" sz="2400" b="0" i="0" u="none" strike="noStrike" baseline="0" dirty="0">
                <a:latin typeface="Calibri" panose="020F0502020204030204" pitchFamily="34" charset="0"/>
              </a:rPr>
            </a:br>
            <a:r>
              <a:rPr lang="en-US" sz="2400" b="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conditioned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 on input labels</a:t>
            </a:r>
            <a:endParaRPr lang="id-ID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E1B48E-2A77-4FCC-A58C-3B2471DA0895}"/>
              </a:ext>
            </a:extLst>
          </p:cNvPr>
          <p:cNvCxnSpPr>
            <a:cxnSpLocks/>
          </p:cNvCxnSpPr>
          <p:nvPr/>
        </p:nvCxnSpPr>
        <p:spPr>
          <a:xfrm>
            <a:off x="5038428" y="2713971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0BD100-EB24-440B-8C1B-802F7D88C0A1}"/>
              </a:ext>
            </a:extLst>
          </p:cNvPr>
          <p:cNvCxnSpPr>
            <a:cxnSpLocks/>
          </p:cNvCxnSpPr>
          <p:nvPr/>
        </p:nvCxnSpPr>
        <p:spPr>
          <a:xfrm>
            <a:off x="5038428" y="4057217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BC6EF8-C116-4109-A926-16AA0FEEE1DF}"/>
              </a:ext>
            </a:extLst>
          </p:cNvPr>
          <p:cNvCxnSpPr>
            <a:cxnSpLocks/>
          </p:cNvCxnSpPr>
          <p:nvPr/>
        </p:nvCxnSpPr>
        <p:spPr>
          <a:xfrm>
            <a:off x="5038428" y="5634383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8215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B947D-B38D-4F55-9507-BCA6F564BE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Realistic</a:t>
            </a:r>
            <a:r>
              <a:rPr lang="en-US" dirty="0"/>
              <a:t> samples for artwork, super-resolution, colorization, stitching, deblurring, etc.</a:t>
            </a:r>
          </a:p>
          <a:p>
            <a:r>
              <a:rPr lang="en-US" dirty="0"/>
              <a:t>Generative models of time-series data can be used for 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simulation and planning </a:t>
            </a:r>
            <a:r>
              <a:rPr lang="en-US" dirty="0"/>
              <a:t>(reinforcement learning applications!)</a:t>
            </a:r>
          </a:p>
          <a:p>
            <a:r>
              <a:rPr lang="en-US" dirty="0">
                <a:solidFill>
                  <a:srgbClr val="C00000"/>
                </a:solidFill>
              </a:rPr>
              <a:t>Outlier detection </a:t>
            </a:r>
            <a:r>
              <a:rPr lang="en-US" dirty="0"/>
              <a:t>in the distribution, use outliers during training to improve even more</a:t>
            </a:r>
          </a:p>
          <a:p>
            <a:r>
              <a:rPr lang="en-US" dirty="0"/>
              <a:t>Training generative models can also enable inference of </a:t>
            </a:r>
            <a:br>
              <a:rPr lang="en-US" dirty="0"/>
            </a:br>
            <a:r>
              <a:rPr lang="en-US" dirty="0"/>
              <a:t>latent representations that can be useful as general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Why Generative Models?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1163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B947D-B38D-4F55-9507-BCA6F564BE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dirty="0"/>
              <a:t>Debiasing problem</a:t>
            </a:r>
          </a:p>
          <a:p>
            <a:pPr lvl="1"/>
            <a:r>
              <a:rPr lang="en-US" dirty="0"/>
              <a:t>Capable of uncovering underlying features in a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Why Generative Models?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C4C1CD-E757-45A4-B079-86A0D7CA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41" y="3045209"/>
            <a:ext cx="4452656" cy="26881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A211A5-AA60-41CE-A9D0-5BA53918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13" y="3043181"/>
            <a:ext cx="4460165" cy="26730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234838-344D-44D7-9C04-8CCBF7DDCD84}"/>
              </a:ext>
            </a:extLst>
          </p:cNvPr>
          <p:cNvSpPr txBox="1"/>
          <p:nvPr/>
        </p:nvSpPr>
        <p:spPr>
          <a:xfrm>
            <a:off x="1309787" y="5721838"/>
            <a:ext cx="446016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Homogeneous skin color, pose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92CE4-B6E5-4991-BF8B-6A0D34882AC3}"/>
              </a:ext>
            </a:extLst>
          </p:cNvPr>
          <p:cNvSpPr txBox="1"/>
          <p:nvPr/>
        </p:nvSpPr>
        <p:spPr>
          <a:xfrm>
            <a:off x="6581113" y="5721838"/>
            <a:ext cx="446016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Diverse skin color, pose, illumination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801350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75A12-F86B-4CF3-B596-964FC68FC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E682AD-FEDD-4050-818A-BA96C9B1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Generative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C186B-8143-4DD9-8EB0-2C9DAB66F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56B3F1-DFDC-4567-8C79-2D60859382B9}"/>
              </a:ext>
            </a:extLst>
          </p:cNvPr>
          <p:cNvSpPr/>
          <p:nvPr/>
        </p:nvSpPr>
        <p:spPr>
          <a:xfrm>
            <a:off x="2093294" y="2222626"/>
            <a:ext cx="1643062" cy="570368"/>
          </a:xfrm>
          <a:custGeom>
            <a:avLst/>
            <a:gdLst>
              <a:gd name="connsiteX0" fmla="*/ 0 w 1643062"/>
              <a:gd name="connsiteY0" fmla="*/ 0 h 570368"/>
              <a:gd name="connsiteX1" fmla="*/ 531257 w 1643062"/>
              <a:gd name="connsiteY1" fmla="*/ 0 h 570368"/>
              <a:gd name="connsiteX2" fmla="*/ 1111805 w 1643062"/>
              <a:gd name="connsiteY2" fmla="*/ 0 h 570368"/>
              <a:gd name="connsiteX3" fmla="*/ 1643062 w 1643062"/>
              <a:gd name="connsiteY3" fmla="*/ 0 h 570368"/>
              <a:gd name="connsiteX4" fmla="*/ 1643062 w 1643062"/>
              <a:gd name="connsiteY4" fmla="*/ 570368 h 570368"/>
              <a:gd name="connsiteX5" fmla="*/ 1095375 w 1643062"/>
              <a:gd name="connsiteY5" fmla="*/ 570368 h 570368"/>
              <a:gd name="connsiteX6" fmla="*/ 531257 w 1643062"/>
              <a:gd name="connsiteY6" fmla="*/ 570368 h 570368"/>
              <a:gd name="connsiteX7" fmla="*/ 0 w 1643062"/>
              <a:gd name="connsiteY7" fmla="*/ 570368 h 570368"/>
              <a:gd name="connsiteX8" fmla="*/ 0 w 1643062"/>
              <a:gd name="connsiteY8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3062" h="570368" fill="none" extrusionOk="0">
                <a:moveTo>
                  <a:pt x="0" y="0"/>
                </a:moveTo>
                <a:cubicBezTo>
                  <a:pt x="174789" y="16422"/>
                  <a:pt x="391898" y="-14103"/>
                  <a:pt x="531257" y="0"/>
                </a:cubicBezTo>
                <a:cubicBezTo>
                  <a:pt x="670616" y="14103"/>
                  <a:pt x="942754" y="-13742"/>
                  <a:pt x="1111805" y="0"/>
                </a:cubicBezTo>
                <a:cubicBezTo>
                  <a:pt x="1280856" y="13742"/>
                  <a:pt x="1414662" y="15762"/>
                  <a:pt x="1643062" y="0"/>
                </a:cubicBezTo>
                <a:cubicBezTo>
                  <a:pt x="1670795" y="194750"/>
                  <a:pt x="1653036" y="395435"/>
                  <a:pt x="1643062" y="570368"/>
                </a:cubicBezTo>
                <a:cubicBezTo>
                  <a:pt x="1385680" y="568891"/>
                  <a:pt x="1368094" y="560465"/>
                  <a:pt x="1095375" y="570368"/>
                </a:cubicBezTo>
                <a:cubicBezTo>
                  <a:pt x="822656" y="580271"/>
                  <a:pt x="658559" y="577964"/>
                  <a:pt x="531257" y="570368"/>
                </a:cubicBezTo>
                <a:cubicBezTo>
                  <a:pt x="403955" y="562772"/>
                  <a:pt x="253249" y="591991"/>
                  <a:pt x="0" y="570368"/>
                </a:cubicBezTo>
                <a:cubicBezTo>
                  <a:pt x="5489" y="298020"/>
                  <a:pt x="12893" y="279866"/>
                  <a:pt x="0" y="0"/>
                </a:cubicBezTo>
                <a:close/>
              </a:path>
              <a:path w="1643062" h="570368" stroke="0" extrusionOk="0">
                <a:moveTo>
                  <a:pt x="0" y="0"/>
                </a:moveTo>
                <a:cubicBezTo>
                  <a:pt x="177582" y="15205"/>
                  <a:pt x="445797" y="-10742"/>
                  <a:pt x="564118" y="0"/>
                </a:cubicBezTo>
                <a:cubicBezTo>
                  <a:pt x="682439" y="10742"/>
                  <a:pt x="882321" y="-10203"/>
                  <a:pt x="1078944" y="0"/>
                </a:cubicBezTo>
                <a:cubicBezTo>
                  <a:pt x="1275567" y="10203"/>
                  <a:pt x="1522421" y="22615"/>
                  <a:pt x="1643062" y="0"/>
                </a:cubicBezTo>
                <a:cubicBezTo>
                  <a:pt x="1631144" y="147766"/>
                  <a:pt x="1640728" y="411650"/>
                  <a:pt x="1643062" y="570368"/>
                </a:cubicBezTo>
                <a:cubicBezTo>
                  <a:pt x="1500844" y="588470"/>
                  <a:pt x="1337486" y="572824"/>
                  <a:pt x="1144667" y="570368"/>
                </a:cubicBezTo>
                <a:cubicBezTo>
                  <a:pt x="951849" y="567912"/>
                  <a:pt x="801140" y="586578"/>
                  <a:pt x="646271" y="570368"/>
                </a:cubicBezTo>
                <a:cubicBezTo>
                  <a:pt x="491402" y="554158"/>
                  <a:pt x="272746" y="544043"/>
                  <a:pt x="0" y="570368"/>
                </a:cubicBezTo>
                <a:cubicBezTo>
                  <a:pt x="-225" y="443204"/>
                  <a:pt x="21682" y="118260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82619942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Generative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261E5C-5429-4586-BB66-D4C7885EE03D}"/>
              </a:ext>
            </a:extLst>
          </p:cNvPr>
          <p:cNvSpPr/>
          <p:nvPr/>
        </p:nvSpPr>
        <p:spPr>
          <a:xfrm>
            <a:off x="2093294" y="3343061"/>
            <a:ext cx="1643062" cy="570368"/>
          </a:xfrm>
          <a:custGeom>
            <a:avLst/>
            <a:gdLst>
              <a:gd name="connsiteX0" fmla="*/ 0 w 1643062"/>
              <a:gd name="connsiteY0" fmla="*/ 0 h 570368"/>
              <a:gd name="connsiteX1" fmla="*/ 531257 w 1643062"/>
              <a:gd name="connsiteY1" fmla="*/ 0 h 570368"/>
              <a:gd name="connsiteX2" fmla="*/ 1111805 w 1643062"/>
              <a:gd name="connsiteY2" fmla="*/ 0 h 570368"/>
              <a:gd name="connsiteX3" fmla="*/ 1643062 w 1643062"/>
              <a:gd name="connsiteY3" fmla="*/ 0 h 570368"/>
              <a:gd name="connsiteX4" fmla="*/ 1643062 w 1643062"/>
              <a:gd name="connsiteY4" fmla="*/ 570368 h 570368"/>
              <a:gd name="connsiteX5" fmla="*/ 1095375 w 1643062"/>
              <a:gd name="connsiteY5" fmla="*/ 570368 h 570368"/>
              <a:gd name="connsiteX6" fmla="*/ 531257 w 1643062"/>
              <a:gd name="connsiteY6" fmla="*/ 570368 h 570368"/>
              <a:gd name="connsiteX7" fmla="*/ 0 w 1643062"/>
              <a:gd name="connsiteY7" fmla="*/ 570368 h 570368"/>
              <a:gd name="connsiteX8" fmla="*/ 0 w 1643062"/>
              <a:gd name="connsiteY8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3062" h="570368" fill="none" extrusionOk="0">
                <a:moveTo>
                  <a:pt x="0" y="0"/>
                </a:moveTo>
                <a:cubicBezTo>
                  <a:pt x="174789" y="16422"/>
                  <a:pt x="391898" y="-14103"/>
                  <a:pt x="531257" y="0"/>
                </a:cubicBezTo>
                <a:cubicBezTo>
                  <a:pt x="670616" y="14103"/>
                  <a:pt x="942754" y="-13742"/>
                  <a:pt x="1111805" y="0"/>
                </a:cubicBezTo>
                <a:cubicBezTo>
                  <a:pt x="1280856" y="13742"/>
                  <a:pt x="1414662" y="15762"/>
                  <a:pt x="1643062" y="0"/>
                </a:cubicBezTo>
                <a:cubicBezTo>
                  <a:pt x="1670795" y="194750"/>
                  <a:pt x="1653036" y="395435"/>
                  <a:pt x="1643062" y="570368"/>
                </a:cubicBezTo>
                <a:cubicBezTo>
                  <a:pt x="1385680" y="568891"/>
                  <a:pt x="1368094" y="560465"/>
                  <a:pt x="1095375" y="570368"/>
                </a:cubicBezTo>
                <a:cubicBezTo>
                  <a:pt x="822656" y="580271"/>
                  <a:pt x="658559" y="577964"/>
                  <a:pt x="531257" y="570368"/>
                </a:cubicBezTo>
                <a:cubicBezTo>
                  <a:pt x="403955" y="562772"/>
                  <a:pt x="253249" y="591991"/>
                  <a:pt x="0" y="570368"/>
                </a:cubicBezTo>
                <a:cubicBezTo>
                  <a:pt x="5489" y="298020"/>
                  <a:pt x="12893" y="279866"/>
                  <a:pt x="0" y="0"/>
                </a:cubicBezTo>
                <a:close/>
              </a:path>
              <a:path w="1643062" h="570368" stroke="0" extrusionOk="0">
                <a:moveTo>
                  <a:pt x="0" y="0"/>
                </a:moveTo>
                <a:cubicBezTo>
                  <a:pt x="177582" y="15205"/>
                  <a:pt x="445797" y="-10742"/>
                  <a:pt x="564118" y="0"/>
                </a:cubicBezTo>
                <a:cubicBezTo>
                  <a:pt x="682439" y="10742"/>
                  <a:pt x="882321" y="-10203"/>
                  <a:pt x="1078944" y="0"/>
                </a:cubicBezTo>
                <a:cubicBezTo>
                  <a:pt x="1275567" y="10203"/>
                  <a:pt x="1522421" y="22615"/>
                  <a:pt x="1643062" y="0"/>
                </a:cubicBezTo>
                <a:cubicBezTo>
                  <a:pt x="1631144" y="147766"/>
                  <a:pt x="1640728" y="411650"/>
                  <a:pt x="1643062" y="570368"/>
                </a:cubicBezTo>
                <a:cubicBezTo>
                  <a:pt x="1500844" y="588470"/>
                  <a:pt x="1337486" y="572824"/>
                  <a:pt x="1144667" y="570368"/>
                </a:cubicBezTo>
                <a:cubicBezTo>
                  <a:pt x="951849" y="567912"/>
                  <a:pt x="801140" y="586578"/>
                  <a:pt x="646271" y="570368"/>
                </a:cubicBezTo>
                <a:cubicBezTo>
                  <a:pt x="491402" y="554158"/>
                  <a:pt x="272746" y="544043"/>
                  <a:pt x="0" y="570368"/>
                </a:cubicBezTo>
                <a:cubicBezTo>
                  <a:pt x="-225" y="443204"/>
                  <a:pt x="21682" y="118260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82619942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Explicit Density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DE2305-9CE9-4499-8C7F-D906B5F402F8}"/>
              </a:ext>
            </a:extLst>
          </p:cNvPr>
          <p:cNvSpPr/>
          <p:nvPr/>
        </p:nvSpPr>
        <p:spPr>
          <a:xfrm>
            <a:off x="5324730" y="2222626"/>
            <a:ext cx="1643062" cy="570368"/>
          </a:xfrm>
          <a:custGeom>
            <a:avLst/>
            <a:gdLst>
              <a:gd name="connsiteX0" fmla="*/ 0 w 1643062"/>
              <a:gd name="connsiteY0" fmla="*/ 0 h 570368"/>
              <a:gd name="connsiteX1" fmla="*/ 531257 w 1643062"/>
              <a:gd name="connsiteY1" fmla="*/ 0 h 570368"/>
              <a:gd name="connsiteX2" fmla="*/ 1111805 w 1643062"/>
              <a:gd name="connsiteY2" fmla="*/ 0 h 570368"/>
              <a:gd name="connsiteX3" fmla="*/ 1643062 w 1643062"/>
              <a:gd name="connsiteY3" fmla="*/ 0 h 570368"/>
              <a:gd name="connsiteX4" fmla="*/ 1643062 w 1643062"/>
              <a:gd name="connsiteY4" fmla="*/ 570368 h 570368"/>
              <a:gd name="connsiteX5" fmla="*/ 1095375 w 1643062"/>
              <a:gd name="connsiteY5" fmla="*/ 570368 h 570368"/>
              <a:gd name="connsiteX6" fmla="*/ 531257 w 1643062"/>
              <a:gd name="connsiteY6" fmla="*/ 570368 h 570368"/>
              <a:gd name="connsiteX7" fmla="*/ 0 w 1643062"/>
              <a:gd name="connsiteY7" fmla="*/ 570368 h 570368"/>
              <a:gd name="connsiteX8" fmla="*/ 0 w 1643062"/>
              <a:gd name="connsiteY8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3062" h="570368" fill="none" extrusionOk="0">
                <a:moveTo>
                  <a:pt x="0" y="0"/>
                </a:moveTo>
                <a:cubicBezTo>
                  <a:pt x="174789" y="16422"/>
                  <a:pt x="391898" y="-14103"/>
                  <a:pt x="531257" y="0"/>
                </a:cubicBezTo>
                <a:cubicBezTo>
                  <a:pt x="670616" y="14103"/>
                  <a:pt x="942754" y="-13742"/>
                  <a:pt x="1111805" y="0"/>
                </a:cubicBezTo>
                <a:cubicBezTo>
                  <a:pt x="1280856" y="13742"/>
                  <a:pt x="1414662" y="15762"/>
                  <a:pt x="1643062" y="0"/>
                </a:cubicBezTo>
                <a:cubicBezTo>
                  <a:pt x="1670795" y="194750"/>
                  <a:pt x="1653036" y="395435"/>
                  <a:pt x="1643062" y="570368"/>
                </a:cubicBezTo>
                <a:cubicBezTo>
                  <a:pt x="1385680" y="568891"/>
                  <a:pt x="1368094" y="560465"/>
                  <a:pt x="1095375" y="570368"/>
                </a:cubicBezTo>
                <a:cubicBezTo>
                  <a:pt x="822656" y="580271"/>
                  <a:pt x="658559" y="577964"/>
                  <a:pt x="531257" y="570368"/>
                </a:cubicBezTo>
                <a:cubicBezTo>
                  <a:pt x="403955" y="562772"/>
                  <a:pt x="253249" y="591991"/>
                  <a:pt x="0" y="570368"/>
                </a:cubicBezTo>
                <a:cubicBezTo>
                  <a:pt x="5489" y="298020"/>
                  <a:pt x="12893" y="279866"/>
                  <a:pt x="0" y="0"/>
                </a:cubicBezTo>
                <a:close/>
              </a:path>
              <a:path w="1643062" h="570368" stroke="0" extrusionOk="0">
                <a:moveTo>
                  <a:pt x="0" y="0"/>
                </a:moveTo>
                <a:cubicBezTo>
                  <a:pt x="177582" y="15205"/>
                  <a:pt x="445797" y="-10742"/>
                  <a:pt x="564118" y="0"/>
                </a:cubicBezTo>
                <a:cubicBezTo>
                  <a:pt x="682439" y="10742"/>
                  <a:pt x="882321" y="-10203"/>
                  <a:pt x="1078944" y="0"/>
                </a:cubicBezTo>
                <a:cubicBezTo>
                  <a:pt x="1275567" y="10203"/>
                  <a:pt x="1522421" y="22615"/>
                  <a:pt x="1643062" y="0"/>
                </a:cubicBezTo>
                <a:cubicBezTo>
                  <a:pt x="1631144" y="147766"/>
                  <a:pt x="1640728" y="411650"/>
                  <a:pt x="1643062" y="570368"/>
                </a:cubicBezTo>
                <a:cubicBezTo>
                  <a:pt x="1500844" y="588470"/>
                  <a:pt x="1337486" y="572824"/>
                  <a:pt x="1144667" y="570368"/>
                </a:cubicBezTo>
                <a:cubicBezTo>
                  <a:pt x="951849" y="567912"/>
                  <a:pt x="801140" y="586578"/>
                  <a:pt x="646271" y="570368"/>
                </a:cubicBezTo>
                <a:cubicBezTo>
                  <a:pt x="491402" y="554158"/>
                  <a:pt x="272746" y="544043"/>
                  <a:pt x="0" y="570368"/>
                </a:cubicBezTo>
                <a:cubicBezTo>
                  <a:pt x="-225" y="443204"/>
                  <a:pt x="21682" y="118260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82619942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Implicit Density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5D8685-103F-4DA3-A0FC-3298056EA656}"/>
              </a:ext>
            </a:extLst>
          </p:cNvPr>
          <p:cNvSpPr/>
          <p:nvPr/>
        </p:nvSpPr>
        <p:spPr>
          <a:xfrm>
            <a:off x="2093294" y="4357169"/>
            <a:ext cx="1643062" cy="570368"/>
          </a:xfrm>
          <a:custGeom>
            <a:avLst/>
            <a:gdLst>
              <a:gd name="connsiteX0" fmla="*/ 0 w 1643062"/>
              <a:gd name="connsiteY0" fmla="*/ 0 h 570368"/>
              <a:gd name="connsiteX1" fmla="*/ 531257 w 1643062"/>
              <a:gd name="connsiteY1" fmla="*/ 0 h 570368"/>
              <a:gd name="connsiteX2" fmla="*/ 1111805 w 1643062"/>
              <a:gd name="connsiteY2" fmla="*/ 0 h 570368"/>
              <a:gd name="connsiteX3" fmla="*/ 1643062 w 1643062"/>
              <a:gd name="connsiteY3" fmla="*/ 0 h 570368"/>
              <a:gd name="connsiteX4" fmla="*/ 1643062 w 1643062"/>
              <a:gd name="connsiteY4" fmla="*/ 570368 h 570368"/>
              <a:gd name="connsiteX5" fmla="*/ 1095375 w 1643062"/>
              <a:gd name="connsiteY5" fmla="*/ 570368 h 570368"/>
              <a:gd name="connsiteX6" fmla="*/ 531257 w 1643062"/>
              <a:gd name="connsiteY6" fmla="*/ 570368 h 570368"/>
              <a:gd name="connsiteX7" fmla="*/ 0 w 1643062"/>
              <a:gd name="connsiteY7" fmla="*/ 570368 h 570368"/>
              <a:gd name="connsiteX8" fmla="*/ 0 w 1643062"/>
              <a:gd name="connsiteY8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3062" h="570368" fill="none" extrusionOk="0">
                <a:moveTo>
                  <a:pt x="0" y="0"/>
                </a:moveTo>
                <a:cubicBezTo>
                  <a:pt x="174789" y="16422"/>
                  <a:pt x="391898" y="-14103"/>
                  <a:pt x="531257" y="0"/>
                </a:cubicBezTo>
                <a:cubicBezTo>
                  <a:pt x="670616" y="14103"/>
                  <a:pt x="942754" y="-13742"/>
                  <a:pt x="1111805" y="0"/>
                </a:cubicBezTo>
                <a:cubicBezTo>
                  <a:pt x="1280856" y="13742"/>
                  <a:pt x="1414662" y="15762"/>
                  <a:pt x="1643062" y="0"/>
                </a:cubicBezTo>
                <a:cubicBezTo>
                  <a:pt x="1670795" y="194750"/>
                  <a:pt x="1653036" y="395435"/>
                  <a:pt x="1643062" y="570368"/>
                </a:cubicBezTo>
                <a:cubicBezTo>
                  <a:pt x="1385680" y="568891"/>
                  <a:pt x="1368094" y="560465"/>
                  <a:pt x="1095375" y="570368"/>
                </a:cubicBezTo>
                <a:cubicBezTo>
                  <a:pt x="822656" y="580271"/>
                  <a:pt x="658559" y="577964"/>
                  <a:pt x="531257" y="570368"/>
                </a:cubicBezTo>
                <a:cubicBezTo>
                  <a:pt x="403955" y="562772"/>
                  <a:pt x="253249" y="591991"/>
                  <a:pt x="0" y="570368"/>
                </a:cubicBezTo>
                <a:cubicBezTo>
                  <a:pt x="5489" y="298020"/>
                  <a:pt x="12893" y="279866"/>
                  <a:pt x="0" y="0"/>
                </a:cubicBezTo>
                <a:close/>
              </a:path>
              <a:path w="1643062" h="570368" stroke="0" extrusionOk="0">
                <a:moveTo>
                  <a:pt x="0" y="0"/>
                </a:moveTo>
                <a:cubicBezTo>
                  <a:pt x="177582" y="15205"/>
                  <a:pt x="445797" y="-10742"/>
                  <a:pt x="564118" y="0"/>
                </a:cubicBezTo>
                <a:cubicBezTo>
                  <a:pt x="682439" y="10742"/>
                  <a:pt x="882321" y="-10203"/>
                  <a:pt x="1078944" y="0"/>
                </a:cubicBezTo>
                <a:cubicBezTo>
                  <a:pt x="1275567" y="10203"/>
                  <a:pt x="1522421" y="22615"/>
                  <a:pt x="1643062" y="0"/>
                </a:cubicBezTo>
                <a:cubicBezTo>
                  <a:pt x="1631144" y="147766"/>
                  <a:pt x="1640728" y="411650"/>
                  <a:pt x="1643062" y="570368"/>
                </a:cubicBezTo>
                <a:cubicBezTo>
                  <a:pt x="1500844" y="588470"/>
                  <a:pt x="1337486" y="572824"/>
                  <a:pt x="1144667" y="570368"/>
                </a:cubicBezTo>
                <a:cubicBezTo>
                  <a:pt x="951849" y="567912"/>
                  <a:pt x="801140" y="586578"/>
                  <a:pt x="646271" y="570368"/>
                </a:cubicBezTo>
                <a:cubicBezTo>
                  <a:pt x="491402" y="554158"/>
                  <a:pt x="272746" y="544043"/>
                  <a:pt x="0" y="570368"/>
                </a:cubicBezTo>
                <a:cubicBezTo>
                  <a:pt x="-225" y="443204"/>
                  <a:pt x="21682" y="118260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82619942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Tractable Density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AE2B2E-FB7C-40FC-BAD7-106B72D814B8}"/>
              </a:ext>
            </a:extLst>
          </p:cNvPr>
          <p:cNvSpPr/>
          <p:nvPr/>
        </p:nvSpPr>
        <p:spPr>
          <a:xfrm>
            <a:off x="4240201" y="4357935"/>
            <a:ext cx="1643062" cy="570368"/>
          </a:xfrm>
          <a:custGeom>
            <a:avLst/>
            <a:gdLst>
              <a:gd name="connsiteX0" fmla="*/ 0 w 1643062"/>
              <a:gd name="connsiteY0" fmla="*/ 0 h 570368"/>
              <a:gd name="connsiteX1" fmla="*/ 531257 w 1643062"/>
              <a:gd name="connsiteY1" fmla="*/ 0 h 570368"/>
              <a:gd name="connsiteX2" fmla="*/ 1111805 w 1643062"/>
              <a:gd name="connsiteY2" fmla="*/ 0 h 570368"/>
              <a:gd name="connsiteX3" fmla="*/ 1643062 w 1643062"/>
              <a:gd name="connsiteY3" fmla="*/ 0 h 570368"/>
              <a:gd name="connsiteX4" fmla="*/ 1643062 w 1643062"/>
              <a:gd name="connsiteY4" fmla="*/ 570368 h 570368"/>
              <a:gd name="connsiteX5" fmla="*/ 1095375 w 1643062"/>
              <a:gd name="connsiteY5" fmla="*/ 570368 h 570368"/>
              <a:gd name="connsiteX6" fmla="*/ 531257 w 1643062"/>
              <a:gd name="connsiteY6" fmla="*/ 570368 h 570368"/>
              <a:gd name="connsiteX7" fmla="*/ 0 w 1643062"/>
              <a:gd name="connsiteY7" fmla="*/ 570368 h 570368"/>
              <a:gd name="connsiteX8" fmla="*/ 0 w 1643062"/>
              <a:gd name="connsiteY8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3062" h="570368" fill="none" extrusionOk="0">
                <a:moveTo>
                  <a:pt x="0" y="0"/>
                </a:moveTo>
                <a:cubicBezTo>
                  <a:pt x="174789" y="16422"/>
                  <a:pt x="391898" y="-14103"/>
                  <a:pt x="531257" y="0"/>
                </a:cubicBezTo>
                <a:cubicBezTo>
                  <a:pt x="670616" y="14103"/>
                  <a:pt x="942754" y="-13742"/>
                  <a:pt x="1111805" y="0"/>
                </a:cubicBezTo>
                <a:cubicBezTo>
                  <a:pt x="1280856" y="13742"/>
                  <a:pt x="1414662" y="15762"/>
                  <a:pt x="1643062" y="0"/>
                </a:cubicBezTo>
                <a:cubicBezTo>
                  <a:pt x="1670795" y="194750"/>
                  <a:pt x="1653036" y="395435"/>
                  <a:pt x="1643062" y="570368"/>
                </a:cubicBezTo>
                <a:cubicBezTo>
                  <a:pt x="1385680" y="568891"/>
                  <a:pt x="1368094" y="560465"/>
                  <a:pt x="1095375" y="570368"/>
                </a:cubicBezTo>
                <a:cubicBezTo>
                  <a:pt x="822656" y="580271"/>
                  <a:pt x="658559" y="577964"/>
                  <a:pt x="531257" y="570368"/>
                </a:cubicBezTo>
                <a:cubicBezTo>
                  <a:pt x="403955" y="562772"/>
                  <a:pt x="253249" y="591991"/>
                  <a:pt x="0" y="570368"/>
                </a:cubicBezTo>
                <a:cubicBezTo>
                  <a:pt x="5489" y="298020"/>
                  <a:pt x="12893" y="279866"/>
                  <a:pt x="0" y="0"/>
                </a:cubicBezTo>
                <a:close/>
              </a:path>
              <a:path w="1643062" h="570368" stroke="0" extrusionOk="0">
                <a:moveTo>
                  <a:pt x="0" y="0"/>
                </a:moveTo>
                <a:cubicBezTo>
                  <a:pt x="177582" y="15205"/>
                  <a:pt x="445797" y="-10742"/>
                  <a:pt x="564118" y="0"/>
                </a:cubicBezTo>
                <a:cubicBezTo>
                  <a:pt x="682439" y="10742"/>
                  <a:pt x="882321" y="-10203"/>
                  <a:pt x="1078944" y="0"/>
                </a:cubicBezTo>
                <a:cubicBezTo>
                  <a:pt x="1275567" y="10203"/>
                  <a:pt x="1522421" y="22615"/>
                  <a:pt x="1643062" y="0"/>
                </a:cubicBezTo>
                <a:cubicBezTo>
                  <a:pt x="1631144" y="147766"/>
                  <a:pt x="1640728" y="411650"/>
                  <a:pt x="1643062" y="570368"/>
                </a:cubicBezTo>
                <a:cubicBezTo>
                  <a:pt x="1500844" y="588470"/>
                  <a:pt x="1337486" y="572824"/>
                  <a:pt x="1144667" y="570368"/>
                </a:cubicBezTo>
                <a:cubicBezTo>
                  <a:pt x="951849" y="567912"/>
                  <a:pt x="801140" y="586578"/>
                  <a:pt x="646271" y="570368"/>
                </a:cubicBezTo>
                <a:cubicBezTo>
                  <a:pt x="491402" y="554158"/>
                  <a:pt x="272746" y="544043"/>
                  <a:pt x="0" y="570368"/>
                </a:cubicBezTo>
                <a:cubicBezTo>
                  <a:pt x="-225" y="443204"/>
                  <a:pt x="21682" y="118260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82619942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Approximate Density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DFD3A7-6778-4AF0-B680-5493F0F9A5F5}"/>
              </a:ext>
            </a:extLst>
          </p:cNvPr>
          <p:cNvSpPr/>
          <p:nvPr/>
        </p:nvSpPr>
        <p:spPr>
          <a:xfrm>
            <a:off x="4240201" y="5258921"/>
            <a:ext cx="1643062" cy="570368"/>
          </a:xfrm>
          <a:custGeom>
            <a:avLst/>
            <a:gdLst>
              <a:gd name="connsiteX0" fmla="*/ 0 w 1643062"/>
              <a:gd name="connsiteY0" fmla="*/ 0 h 570368"/>
              <a:gd name="connsiteX1" fmla="*/ 531257 w 1643062"/>
              <a:gd name="connsiteY1" fmla="*/ 0 h 570368"/>
              <a:gd name="connsiteX2" fmla="*/ 1111805 w 1643062"/>
              <a:gd name="connsiteY2" fmla="*/ 0 h 570368"/>
              <a:gd name="connsiteX3" fmla="*/ 1643062 w 1643062"/>
              <a:gd name="connsiteY3" fmla="*/ 0 h 570368"/>
              <a:gd name="connsiteX4" fmla="*/ 1643062 w 1643062"/>
              <a:gd name="connsiteY4" fmla="*/ 570368 h 570368"/>
              <a:gd name="connsiteX5" fmla="*/ 1095375 w 1643062"/>
              <a:gd name="connsiteY5" fmla="*/ 570368 h 570368"/>
              <a:gd name="connsiteX6" fmla="*/ 531257 w 1643062"/>
              <a:gd name="connsiteY6" fmla="*/ 570368 h 570368"/>
              <a:gd name="connsiteX7" fmla="*/ 0 w 1643062"/>
              <a:gd name="connsiteY7" fmla="*/ 570368 h 570368"/>
              <a:gd name="connsiteX8" fmla="*/ 0 w 1643062"/>
              <a:gd name="connsiteY8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3062" h="570368" fill="none" extrusionOk="0">
                <a:moveTo>
                  <a:pt x="0" y="0"/>
                </a:moveTo>
                <a:cubicBezTo>
                  <a:pt x="174789" y="16422"/>
                  <a:pt x="391898" y="-14103"/>
                  <a:pt x="531257" y="0"/>
                </a:cubicBezTo>
                <a:cubicBezTo>
                  <a:pt x="670616" y="14103"/>
                  <a:pt x="942754" y="-13742"/>
                  <a:pt x="1111805" y="0"/>
                </a:cubicBezTo>
                <a:cubicBezTo>
                  <a:pt x="1280856" y="13742"/>
                  <a:pt x="1414662" y="15762"/>
                  <a:pt x="1643062" y="0"/>
                </a:cubicBezTo>
                <a:cubicBezTo>
                  <a:pt x="1670795" y="194750"/>
                  <a:pt x="1653036" y="395435"/>
                  <a:pt x="1643062" y="570368"/>
                </a:cubicBezTo>
                <a:cubicBezTo>
                  <a:pt x="1385680" y="568891"/>
                  <a:pt x="1368094" y="560465"/>
                  <a:pt x="1095375" y="570368"/>
                </a:cubicBezTo>
                <a:cubicBezTo>
                  <a:pt x="822656" y="580271"/>
                  <a:pt x="658559" y="577964"/>
                  <a:pt x="531257" y="570368"/>
                </a:cubicBezTo>
                <a:cubicBezTo>
                  <a:pt x="403955" y="562772"/>
                  <a:pt x="253249" y="591991"/>
                  <a:pt x="0" y="570368"/>
                </a:cubicBezTo>
                <a:cubicBezTo>
                  <a:pt x="5489" y="298020"/>
                  <a:pt x="12893" y="279866"/>
                  <a:pt x="0" y="0"/>
                </a:cubicBezTo>
                <a:close/>
              </a:path>
              <a:path w="1643062" h="570368" stroke="0" extrusionOk="0">
                <a:moveTo>
                  <a:pt x="0" y="0"/>
                </a:moveTo>
                <a:cubicBezTo>
                  <a:pt x="177582" y="15205"/>
                  <a:pt x="445797" y="-10742"/>
                  <a:pt x="564118" y="0"/>
                </a:cubicBezTo>
                <a:cubicBezTo>
                  <a:pt x="682439" y="10742"/>
                  <a:pt x="882321" y="-10203"/>
                  <a:pt x="1078944" y="0"/>
                </a:cubicBezTo>
                <a:cubicBezTo>
                  <a:pt x="1275567" y="10203"/>
                  <a:pt x="1522421" y="22615"/>
                  <a:pt x="1643062" y="0"/>
                </a:cubicBezTo>
                <a:cubicBezTo>
                  <a:pt x="1631144" y="147766"/>
                  <a:pt x="1640728" y="411650"/>
                  <a:pt x="1643062" y="570368"/>
                </a:cubicBezTo>
                <a:cubicBezTo>
                  <a:pt x="1500844" y="588470"/>
                  <a:pt x="1337486" y="572824"/>
                  <a:pt x="1144667" y="570368"/>
                </a:cubicBezTo>
                <a:cubicBezTo>
                  <a:pt x="951849" y="567912"/>
                  <a:pt x="801140" y="586578"/>
                  <a:pt x="646271" y="570368"/>
                </a:cubicBezTo>
                <a:cubicBezTo>
                  <a:pt x="491402" y="554158"/>
                  <a:pt x="272746" y="544043"/>
                  <a:pt x="0" y="570368"/>
                </a:cubicBezTo>
                <a:cubicBezTo>
                  <a:pt x="-225" y="443204"/>
                  <a:pt x="21682" y="118260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82619942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Variational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17829-70E5-4E86-8CC1-30E6B60628BC}"/>
              </a:ext>
            </a:extLst>
          </p:cNvPr>
          <p:cNvSpPr/>
          <p:nvPr/>
        </p:nvSpPr>
        <p:spPr>
          <a:xfrm>
            <a:off x="6455610" y="5258921"/>
            <a:ext cx="1643062" cy="570368"/>
          </a:xfrm>
          <a:custGeom>
            <a:avLst/>
            <a:gdLst>
              <a:gd name="connsiteX0" fmla="*/ 0 w 1643062"/>
              <a:gd name="connsiteY0" fmla="*/ 0 h 570368"/>
              <a:gd name="connsiteX1" fmla="*/ 531257 w 1643062"/>
              <a:gd name="connsiteY1" fmla="*/ 0 h 570368"/>
              <a:gd name="connsiteX2" fmla="*/ 1111805 w 1643062"/>
              <a:gd name="connsiteY2" fmla="*/ 0 h 570368"/>
              <a:gd name="connsiteX3" fmla="*/ 1643062 w 1643062"/>
              <a:gd name="connsiteY3" fmla="*/ 0 h 570368"/>
              <a:gd name="connsiteX4" fmla="*/ 1643062 w 1643062"/>
              <a:gd name="connsiteY4" fmla="*/ 570368 h 570368"/>
              <a:gd name="connsiteX5" fmla="*/ 1095375 w 1643062"/>
              <a:gd name="connsiteY5" fmla="*/ 570368 h 570368"/>
              <a:gd name="connsiteX6" fmla="*/ 531257 w 1643062"/>
              <a:gd name="connsiteY6" fmla="*/ 570368 h 570368"/>
              <a:gd name="connsiteX7" fmla="*/ 0 w 1643062"/>
              <a:gd name="connsiteY7" fmla="*/ 570368 h 570368"/>
              <a:gd name="connsiteX8" fmla="*/ 0 w 1643062"/>
              <a:gd name="connsiteY8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3062" h="570368" fill="none" extrusionOk="0">
                <a:moveTo>
                  <a:pt x="0" y="0"/>
                </a:moveTo>
                <a:cubicBezTo>
                  <a:pt x="174789" y="16422"/>
                  <a:pt x="391898" y="-14103"/>
                  <a:pt x="531257" y="0"/>
                </a:cubicBezTo>
                <a:cubicBezTo>
                  <a:pt x="670616" y="14103"/>
                  <a:pt x="942754" y="-13742"/>
                  <a:pt x="1111805" y="0"/>
                </a:cubicBezTo>
                <a:cubicBezTo>
                  <a:pt x="1280856" y="13742"/>
                  <a:pt x="1414662" y="15762"/>
                  <a:pt x="1643062" y="0"/>
                </a:cubicBezTo>
                <a:cubicBezTo>
                  <a:pt x="1670795" y="194750"/>
                  <a:pt x="1653036" y="395435"/>
                  <a:pt x="1643062" y="570368"/>
                </a:cubicBezTo>
                <a:cubicBezTo>
                  <a:pt x="1385680" y="568891"/>
                  <a:pt x="1368094" y="560465"/>
                  <a:pt x="1095375" y="570368"/>
                </a:cubicBezTo>
                <a:cubicBezTo>
                  <a:pt x="822656" y="580271"/>
                  <a:pt x="658559" y="577964"/>
                  <a:pt x="531257" y="570368"/>
                </a:cubicBezTo>
                <a:cubicBezTo>
                  <a:pt x="403955" y="562772"/>
                  <a:pt x="253249" y="591991"/>
                  <a:pt x="0" y="570368"/>
                </a:cubicBezTo>
                <a:cubicBezTo>
                  <a:pt x="5489" y="298020"/>
                  <a:pt x="12893" y="279866"/>
                  <a:pt x="0" y="0"/>
                </a:cubicBezTo>
                <a:close/>
              </a:path>
              <a:path w="1643062" h="570368" stroke="0" extrusionOk="0">
                <a:moveTo>
                  <a:pt x="0" y="0"/>
                </a:moveTo>
                <a:cubicBezTo>
                  <a:pt x="177582" y="15205"/>
                  <a:pt x="445797" y="-10742"/>
                  <a:pt x="564118" y="0"/>
                </a:cubicBezTo>
                <a:cubicBezTo>
                  <a:pt x="682439" y="10742"/>
                  <a:pt x="882321" y="-10203"/>
                  <a:pt x="1078944" y="0"/>
                </a:cubicBezTo>
                <a:cubicBezTo>
                  <a:pt x="1275567" y="10203"/>
                  <a:pt x="1522421" y="22615"/>
                  <a:pt x="1643062" y="0"/>
                </a:cubicBezTo>
                <a:cubicBezTo>
                  <a:pt x="1631144" y="147766"/>
                  <a:pt x="1640728" y="411650"/>
                  <a:pt x="1643062" y="570368"/>
                </a:cubicBezTo>
                <a:cubicBezTo>
                  <a:pt x="1500844" y="588470"/>
                  <a:pt x="1337486" y="572824"/>
                  <a:pt x="1144667" y="570368"/>
                </a:cubicBezTo>
                <a:cubicBezTo>
                  <a:pt x="951849" y="567912"/>
                  <a:pt x="801140" y="586578"/>
                  <a:pt x="646271" y="570368"/>
                </a:cubicBezTo>
                <a:cubicBezTo>
                  <a:pt x="491402" y="554158"/>
                  <a:pt x="272746" y="544043"/>
                  <a:pt x="0" y="570368"/>
                </a:cubicBezTo>
                <a:cubicBezTo>
                  <a:pt x="-225" y="443204"/>
                  <a:pt x="21682" y="118260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82619942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Markov Chain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68C298-4901-4769-8B1C-FEFCAA87D9E0}"/>
              </a:ext>
            </a:extLst>
          </p:cNvPr>
          <p:cNvSpPr/>
          <p:nvPr/>
        </p:nvSpPr>
        <p:spPr>
          <a:xfrm>
            <a:off x="7540139" y="2222626"/>
            <a:ext cx="1643062" cy="570368"/>
          </a:xfrm>
          <a:custGeom>
            <a:avLst/>
            <a:gdLst>
              <a:gd name="connsiteX0" fmla="*/ 0 w 1643062"/>
              <a:gd name="connsiteY0" fmla="*/ 0 h 570368"/>
              <a:gd name="connsiteX1" fmla="*/ 531257 w 1643062"/>
              <a:gd name="connsiteY1" fmla="*/ 0 h 570368"/>
              <a:gd name="connsiteX2" fmla="*/ 1111805 w 1643062"/>
              <a:gd name="connsiteY2" fmla="*/ 0 h 570368"/>
              <a:gd name="connsiteX3" fmla="*/ 1643062 w 1643062"/>
              <a:gd name="connsiteY3" fmla="*/ 0 h 570368"/>
              <a:gd name="connsiteX4" fmla="*/ 1643062 w 1643062"/>
              <a:gd name="connsiteY4" fmla="*/ 570368 h 570368"/>
              <a:gd name="connsiteX5" fmla="*/ 1095375 w 1643062"/>
              <a:gd name="connsiteY5" fmla="*/ 570368 h 570368"/>
              <a:gd name="connsiteX6" fmla="*/ 531257 w 1643062"/>
              <a:gd name="connsiteY6" fmla="*/ 570368 h 570368"/>
              <a:gd name="connsiteX7" fmla="*/ 0 w 1643062"/>
              <a:gd name="connsiteY7" fmla="*/ 570368 h 570368"/>
              <a:gd name="connsiteX8" fmla="*/ 0 w 1643062"/>
              <a:gd name="connsiteY8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3062" h="570368" fill="none" extrusionOk="0">
                <a:moveTo>
                  <a:pt x="0" y="0"/>
                </a:moveTo>
                <a:cubicBezTo>
                  <a:pt x="174789" y="16422"/>
                  <a:pt x="391898" y="-14103"/>
                  <a:pt x="531257" y="0"/>
                </a:cubicBezTo>
                <a:cubicBezTo>
                  <a:pt x="670616" y="14103"/>
                  <a:pt x="942754" y="-13742"/>
                  <a:pt x="1111805" y="0"/>
                </a:cubicBezTo>
                <a:cubicBezTo>
                  <a:pt x="1280856" y="13742"/>
                  <a:pt x="1414662" y="15762"/>
                  <a:pt x="1643062" y="0"/>
                </a:cubicBezTo>
                <a:cubicBezTo>
                  <a:pt x="1670795" y="194750"/>
                  <a:pt x="1653036" y="395435"/>
                  <a:pt x="1643062" y="570368"/>
                </a:cubicBezTo>
                <a:cubicBezTo>
                  <a:pt x="1385680" y="568891"/>
                  <a:pt x="1368094" y="560465"/>
                  <a:pt x="1095375" y="570368"/>
                </a:cubicBezTo>
                <a:cubicBezTo>
                  <a:pt x="822656" y="580271"/>
                  <a:pt x="658559" y="577964"/>
                  <a:pt x="531257" y="570368"/>
                </a:cubicBezTo>
                <a:cubicBezTo>
                  <a:pt x="403955" y="562772"/>
                  <a:pt x="253249" y="591991"/>
                  <a:pt x="0" y="570368"/>
                </a:cubicBezTo>
                <a:cubicBezTo>
                  <a:pt x="5489" y="298020"/>
                  <a:pt x="12893" y="279866"/>
                  <a:pt x="0" y="0"/>
                </a:cubicBezTo>
                <a:close/>
              </a:path>
              <a:path w="1643062" h="570368" stroke="0" extrusionOk="0">
                <a:moveTo>
                  <a:pt x="0" y="0"/>
                </a:moveTo>
                <a:cubicBezTo>
                  <a:pt x="177582" y="15205"/>
                  <a:pt x="445797" y="-10742"/>
                  <a:pt x="564118" y="0"/>
                </a:cubicBezTo>
                <a:cubicBezTo>
                  <a:pt x="682439" y="10742"/>
                  <a:pt x="882321" y="-10203"/>
                  <a:pt x="1078944" y="0"/>
                </a:cubicBezTo>
                <a:cubicBezTo>
                  <a:pt x="1275567" y="10203"/>
                  <a:pt x="1522421" y="22615"/>
                  <a:pt x="1643062" y="0"/>
                </a:cubicBezTo>
                <a:cubicBezTo>
                  <a:pt x="1631144" y="147766"/>
                  <a:pt x="1640728" y="411650"/>
                  <a:pt x="1643062" y="570368"/>
                </a:cubicBezTo>
                <a:cubicBezTo>
                  <a:pt x="1500844" y="588470"/>
                  <a:pt x="1337486" y="572824"/>
                  <a:pt x="1144667" y="570368"/>
                </a:cubicBezTo>
                <a:cubicBezTo>
                  <a:pt x="951849" y="567912"/>
                  <a:pt x="801140" y="586578"/>
                  <a:pt x="646271" y="570368"/>
                </a:cubicBezTo>
                <a:cubicBezTo>
                  <a:pt x="491402" y="554158"/>
                  <a:pt x="272746" y="544043"/>
                  <a:pt x="0" y="570368"/>
                </a:cubicBezTo>
                <a:cubicBezTo>
                  <a:pt x="-225" y="443204"/>
                  <a:pt x="21682" y="118260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82619942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Direct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7259F2-0E2E-4551-B32A-0275991EBDB4}"/>
              </a:ext>
            </a:extLst>
          </p:cNvPr>
          <p:cNvSpPr/>
          <p:nvPr/>
        </p:nvSpPr>
        <p:spPr>
          <a:xfrm>
            <a:off x="7540139" y="3236448"/>
            <a:ext cx="1643062" cy="570368"/>
          </a:xfrm>
          <a:custGeom>
            <a:avLst/>
            <a:gdLst>
              <a:gd name="connsiteX0" fmla="*/ 0 w 1643062"/>
              <a:gd name="connsiteY0" fmla="*/ 0 h 570368"/>
              <a:gd name="connsiteX1" fmla="*/ 531257 w 1643062"/>
              <a:gd name="connsiteY1" fmla="*/ 0 h 570368"/>
              <a:gd name="connsiteX2" fmla="*/ 1111805 w 1643062"/>
              <a:gd name="connsiteY2" fmla="*/ 0 h 570368"/>
              <a:gd name="connsiteX3" fmla="*/ 1643062 w 1643062"/>
              <a:gd name="connsiteY3" fmla="*/ 0 h 570368"/>
              <a:gd name="connsiteX4" fmla="*/ 1643062 w 1643062"/>
              <a:gd name="connsiteY4" fmla="*/ 570368 h 570368"/>
              <a:gd name="connsiteX5" fmla="*/ 1095375 w 1643062"/>
              <a:gd name="connsiteY5" fmla="*/ 570368 h 570368"/>
              <a:gd name="connsiteX6" fmla="*/ 531257 w 1643062"/>
              <a:gd name="connsiteY6" fmla="*/ 570368 h 570368"/>
              <a:gd name="connsiteX7" fmla="*/ 0 w 1643062"/>
              <a:gd name="connsiteY7" fmla="*/ 570368 h 570368"/>
              <a:gd name="connsiteX8" fmla="*/ 0 w 1643062"/>
              <a:gd name="connsiteY8" fmla="*/ 0 h 5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3062" h="570368" fill="none" extrusionOk="0">
                <a:moveTo>
                  <a:pt x="0" y="0"/>
                </a:moveTo>
                <a:cubicBezTo>
                  <a:pt x="174789" y="16422"/>
                  <a:pt x="391898" y="-14103"/>
                  <a:pt x="531257" y="0"/>
                </a:cubicBezTo>
                <a:cubicBezTo>
                  <a:pt x="670616" y="14103"/>
                  <a:pt x="942754" y="-13742"/>
                  <a:pt x="1111805" y="0"/>
                </a:cubicBezTo>
                <a:cubicBezTo>
                  <a:pt x="1280856" y="13742"/>
                  <a:pt x="1414662" y="15762"/>
                  <a:pt x="1643062" y="0"/>
                </a:cubicBezTo>
                <a:cubicBezTo>
                  <a:pt x="1670795" y="194750"/>
                  <a:pt x="1653036" y="395435"/>
                  <a:pt x="1643062" y="570368"/>
                </a:cubicBezTo>
                <a:cubicBezTo>
                  <a:pt x="1385680" y="568891"/>
                  <a:pt x="1368094" y="560465"/>
                  <a:pt x="1095375" y="570368"/>
                </a:cubicBezTo>
                <a:cubicBezTo>
                  <a:pt x="822656" y="580271"/>
                  <a:pt x="658559" y="577964"/>
                  <a:pt x="531257" y="570368"/>
                </a:cubicBezTo>
                <a:cubicBezTo>
                  <a:pt x="403955" y="562772"/>
                  <a:pt x="253249" y="591991"/>
                  <a:pt x="0" y="570368"/>
                </a:cubicBezTo>
                <a:cubicBezTo>
                  <a:pt x="5489" y="298020"/>
                  <a:pt x="12893" y="279866"/>
                  <a:pt x="0" y="0"/>
                </a:cubicBezTo>
                <a:close/>
              </a:path>
              <a:path w="1643062" h="570368" stroke="0" extrusionOk="0">
                <a:moveTo>
                  <a:pt x="0" y="0"/>
                </a:moveTo>
                <a:cubicBezTo>
                  <a:pt x="177582" y="15205"/>
                  <a:pt x="445797" y="-10742"/>
                  <a:pt x="564118" y="0"/>
                </a:cubicBezTo>
                <a:cubicBezTo>
                  <a:pt x="682439" y="10742"/>
                  <a:pt x="882321" y="-10203"/>
                  <a:pt x="1078944" y="0"/>
                </a:cubicBezTo>
                <a:cubicBezTo>
                  <a:pt x="1275567" y="10203"/>
                  <a:pt x="1522421" y="22615"/>
                  <a:pt x="1643062" y="0"/>
                </a:cubicBezTo>
                <a:cubicBezTo>
                  <a:pt x="1631144" y="147766"/>
                  <a:pt x="1640728" y="411650"/>
                  <a:pt x="1643062" y="570368"/>
                </a:cubicBezTo>
                <a:cubicBezTo>
                  <a:pt x="1500844" y="588470"/>
                  <a:pt x="1337486" y="572824"/>
                  <a:pt x="1144667" y="570368"/>
                </a:cubicBezTo>
                <a:cubicBezTo>
                  <a:pt x="951849" y="567912"/>
                  <a:pt x="801140" y="586578"/>
                  <a:pt x="646271" y="570368"/>
                </a:cubicBezTo>
                <a:cubicBezTo>
                  <a:pt x="491402" y="554158"/>
                  <a:pt x="272746" y="544043"/>
                  <a:pt x="0" y="570368"/>
                </a:cubicBezTo>
                <a:cubicBezTo>
                  <a:pt x="-225" y="443204"/>
                  <a:pt x="21682" y="118260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82619942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Markov Chain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7D9935-05C7-481F-8505-6E66A3622BE8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736356" y="2507810"/>
            <a:ext cx="1588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DA3267-0E4D-4C0A-81D1-6886295761B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2914825" y="2792994"/>
            <a:ext cx="0" cy="550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6B57E2-AEA6-401F-8829-8883E49C010C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2914825" y="3913429"/>
            <a:ext cx="0" cy="443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EBBC66-263F-445E-9BFE-9C81E4574071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6967793" y="2507810"/>
            <a:ext cx="5723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A74FF0-AD5D-4A74-AD05-98DDD6754008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6967793" y="2507810"/>
            <a:ext cx="572347" cy="10138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1">
            <a:extLst>
              <a:ext uri="{FF2B5EF4-FFF2-40B4-BE49-F238E27FC236}">
                <a16:creationId xmlns:a16="http://schemas.microsoft.com/office/drawing/2014/main" id="{319C4027-1945-44BB-9621-F806E056B54B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>
            <a:off x="3736356" y="3628245"/>
            <a:ext cx="1325376" cy="7296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2FFD57-BA50-41BD-9EF7-1D23A52DAE5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5061732" y="4928303"/>
            <a:ext cx="0" cy="330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31">
            <a:extLst>
              <a:ext uri="{FF2B5EF4-FFF2-40B4-BE49-F238E27FC236}">
                <a16:creationId xmlns:a16="http://schemas.microsoft.com/office/drawing/2014/main" id="{E29843B2-BCB8-4FE0-B582-F097DF7CF45A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>
            <a:off x="5883263" y="4643119"/>
            <a:ext cx="1393878" cy="61580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80C4A7A-2610-456D-BB4D-4BAEC90238CA}"/>
              </a:ext>
            </a:extLst>
          </p:cNvPr>
          <p:cNvSpPr/>
          <p:nvPr/>
        </p:nvSpPr>
        <p:spPr>
          <a:xfrm>
            <a:off x="2093294" y="4996409"/>
            <a:ext cx="1643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Autoregressive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en-US" sz="1200" dirty="0" err="1"/>
              <a:t>PixelRNN</a:t>
            </a:r>
            <a:r>
              <a:rPr lang="en-US" sz="1200" dirty="0"/>
              <a:t>/CNN)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Nonlinear 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Ffjord</a:t>
            </a:r>
            <a:endParaRPr lang="en-US" sz="1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0CBD95-0E9D-467A-A9B0-F4B645BBEAB5}"/>
              </a:ext>
            </a:extLst>
          </p:cNvPr>
          <p:cNvSpPr/>
          <p:nvPr/>
        </p:nvSpPr>
        <p:spPr>
          <a:xfrm>
            <a:off x="4197429" y="5897062"/>
            <a:ext cx="16430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Variational Autoencoder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C4D50A-2241-4B76-AC2D-29FC8A442C2C}"/>
              </a:ext>
            </a:extLst>
          </p:cNvPr>
          <p:cNvSpPr/>
          <p:nvPr/>
        </p:nvSpPr>
        <p:spPr>
          <a:xfrm>
            <a:off x="6455610" y="5889285"/>
            <a:ext cx="16430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Boltzmann Machine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267A31-B40B-4203-B5A3-830F3DACB8DB}"/>
              </a:ext>
            </a:extLst>
          </p:cNvPr>
          <p:cNvSpPr/>
          <p:nvPr/>
        </p:nvSpPr>
        <p:spPr>
          <a:xfrm>
            <a:off x="9183436" y="3290800"/>
            <a:ext cx="1940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Generative Stochastic Network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366D9B6-665B-49F1-A87B-179E228AC5FD}"/>
              </a:ext>
            </a:extLst>
          </p:cNvPr>
          <p:cNvSpPr/>
          <p:nvPr/>
        </p:nvSpPr>
        <p:spPr>
          <a:xfrm>
            <a:off x="9183202" y="2275640"/>
            <a:ext cx="1940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Generative Adversarial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77CE6C-7705-429F-B9F2-A39E4F75B3D7}"/>
                  </a:ext>
                </a:extLst>
              </p:cNvPr>
              <p:cNvSpPr txBox="1"/>
              <p:nvPr/>
            </p:nvSpPr>
            <p:spPr>
              <a:xfrm>
                <a:off x="450233" y="3328368"/>
                <a:ext cx="160584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 b="0" i="0" u="none" strike="noStrike" baseline="0" dirty="0">
                    <a:latin typeface="Calibri" panose="020F0502020204030204" pitchFamily="34" charset="0"/>
                  </a:rPr>
                  <a:t>Model can compute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u="none" strike="noStrike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id-ID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77CE6C-7705-429F-B9F2-A39E4F75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33" y="3328368"/>
                <a:ext cx="1605844" cy="584775"/>
              </a:xfrm>
              <a:prstGeom prst="rect">
                <a:avLst/>
              </a:prstGeom>
              <a:blipFill>
                <a:blip r:embed="rId2"/>
                <a:stretch>
                  <a:fillRect t="-3125" r="-4943" b="-13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C52040-4EE3-4FB2-9B43-C2E6084EE6B9}"/>
                  </a:ext>
                </a:extLst>
              </p:cNvPr>
              <p:cNvSpPr txBox="1"/>
              <p:nvPr/>
            </p:nvSpPr>
            <p:spPr>
              <a:xfrm>
                <a:off x="5283317" y="2804740"/>
                <a:ext cx="1725887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0" i="0" u="none" strike="noStrike" baseline="0" dirty="0">
                    <a:latin typeface="Calibri" panose="020F0502020204030204" pitchFamily="34" charset="0"/>
                  </a:rPr>
                  <a:t>Model can sample from </a:t>
                </a:r>
                <a14:m>
                  <m:oMath xmlns:m="http://schemas.openxmlformats.org/officeDocument/2006/math">
                    <m:r>
                      <a:rPr lang="en-US" sz="1600" b="0" i="1" u="none" strike="noStrike" baseline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6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u="none" strike="noStrike" baseline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id-ID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C52040-4EE3-4FB2-9B43-C2E6084EE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17" y="2804740"/>
                <a:ext cx="1725887" cy="584775"/>
              </a:xfrm>
              <a:prstGeom prst="rect">
                <a:avLst/>
              </a:prstGeom>
              <a:blipFill>
                <a:blip r:embed="rId3"/>
                <a:stretch>
                  <a:fillRect l="-1060" t="-3125" r="-3534" b="-13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07261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Autoencoders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198541804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AutoEncoder maps input to a smaller spatial size output using an </a:t>
            </a:r>
            <a:r>
              <a:rPr lang="en-US" dirty="0">
                <a:solidFill>
                  <a:srgbClr val="C00000"/>
                </a:solidFill>
              </a:rPr>
              <a:t>Encoder</a:t>
            </a:r>
            <a:r>
              <a:rPr lang="en-US" dirty="0"/>
              <a:t>,</a:t>
            </a:r>
          </a:p>
          <a:p>
            <a:r>
              <a:rPr lang="en-US" dirty="0"/>
              <a:t>then map it back to output with a larger spatial size using a </a:t>
            </a:r>
            <a:r>
              <a:rPr lang="en-US" dirty="0">
                <a:solidFill>
                  <a:srgbClr val="0000FF"/>
                </a:solidFill>
              </a:rPr>
              <a:t>Decoder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Autoencoder: Review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939F7D-E247-4F46-B728-FD9B148FBCA6}"/>
              </a:ext>
            </a:extLst>
          </p:cNvPr>
          <p:cNvGrpSpPr/>
          <p:nvPr/>
        </p:nvGrpSpPr>
        <p:grpSpPr>
          <a:xfrm flipH="1">
            <a:off x="3963665" y="3780445"/>
            <a:ext cx="2525276" cy="2499697"/>
            <a:chOff x="-135821" y="2305481"/>
            <a:chExt cx="2632382" cy="2605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98F0BF-1B93-4676-8A77-4B86ED1821A7}"/>
                </a:ext>
              </a:extLst>
            </p:cNvPr>
            <p:cNvSpPr/>
            <p:nvPr/>
          </p:nvSpPr>
          <p:spPr>
            <a:xfrm>
              <a:off x="817722" y="2653549"/>
              <a:ext cx="444500" cy="1727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27FEAD-4BFA-4672-8D8F-42815DAA0AF6}"/>
                </a:ext>
              </a:extLst>
            </p:cNvPr>
            <p:cNvSpPr/>
            <p:nvPr/>
          </p:nvSpPr>
          <p:spPr>
            <a:xfrm>
              <a:off x="1928012" y="2465457"/>
              <a:ext cx="456580" cy="20851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9C8DCEF-81A3-4B42-A1DF-55B868E68186}"/>
                </a:ext>
              </a:extLst>
            </p:cNvPr>
            <p:cNvSpPr/>
            <p:nvPr/>
          </p:nvSpPr>
          <p:spPr>
            <a:xfrm>
              <a:off x="867906" y="2826762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A7D976-A5BE-4058-9D03-9C1CF299F7B5}"/>
                </a:ext>
              </a:extLst>
            </p:cNvPr>
            <p:cNvSpPr/>
            <p:nvPr/>
          </p:nvSpPr>
          <p:spPr>
            <a:xfrm>
              <a:off x="867906" y="3345082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3127D5-D3FB-4C2F-BFF8-54D3308298D8}"/>
                </a:ext>
              </a:extLst>
            </p:cNvPr>
            <p:cNvSpPr/>
            <p:nvPr/>
          </p:nvSpPr>
          <p:spPr>
            <a:xfrm>
              <a:off x="867906" y="3829604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89851A-D148-4968-8DEF-FBBA0DE95E85}"/>
                </a:ext>
              </a:extLst>
            </p:cNvPr>
            <p:cNvSpPr/>
            <p:nvPr/>
          </p:nvSpPr>
          <p:spPr>
            <a:xfrm>
              <a:off x="1984235" y="2585415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3353949-573A-451E-84B8-64E86829BB17}"/>
                </a:ext>
              </a:extLst>
            </p:cNvPr>
            <p:cNvSpPr/>
            <p:nvPr/>
          </p:nvSpPr>
          <p:spPr>
            <a:xfrm>
              <a:off x="1984235" y="3070666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3150B4-0F99-4F21-905A-1EBC7FFCF5DB}"/>
                </a:ext>
              </a:extLst>
            </p:cNvPr>
            <p:cNvSpPr/>
            <p:nvPr/>
          </p:nvSpPr>
          <p:spPr>
            <a:xfrm>
              <a:off x="1984235" y="3555918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A5F87D-1CE9-4751-BC5F-6BC79086D150}"/>
                </a:ext>
              </a:extLst>
            </p:cNvPr>
            <p:cNvSpPr/>
            <p:nvPr/>
          </p:nvSpPr>
          <p:spPr>
            <a:xfrm>
              <a:off x="1984235" y="4041170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EBE4E78-3748-495C-A5FE-2D47D113F8EB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 flipV="1">
              <a:off x="1212040" y="2757483"/>
              <a:ext cx="772196" cy="241347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80365EF-74E1-439B-B5C8-D5BB87CDB6C0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1212040" y="2998830"/>
              <a:ext cx="772196" cy="243904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8157731-1820-49CC-8957-3A4CC8647446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1212040" y="2757483"/>
              <a:ext cx="772196" cy="759667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D13BF12-284B-4C35-A552-28A6E71B63CE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1212040" y="3242734"/>
              <a:ext cx="772196" cy="274416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A0CD484-EE08-43BD-B065-95DA13827C7B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>
              <a:off x="1212040" y="3517150"/>
              <a:ext cx="772196" cy="21083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76F20AC-48AF-4DE6-8A1F-9039FCF6124B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1212040" y="3517150"/>
              <a:ext cx="772196" cy="696088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D355065-71E3-4676-9779-1B45235A72D7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1212040" y="3727985"/>
              <a:ext cx="772196" cy="273687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22CA8A-65B1-4E87-93EC-FB09863C7BF7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>
              <a:off x="1212040" y="4001672"/>
              <a:ext cx="772196" cy="211566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F4F3C0D-8B0C-4613-BE87-C5B73E9525A7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1212040" y="2998830"/>
              <a:ext cx="772196" cy="729155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D74DC4-E8C1-400C-B454-AF5F324B3AAD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1212040" y="2998830"/>
              <a:ext cx="772196" cy="1214408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2683DCA-2F74-4EAA-BFC0-36BFFDC83A46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 flipV="1">
              <a:off x="1212040" y="2757483"/>
              <a:ext cx="772196" cy="1244189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4EEC88D-A9BF-4AA4-AA85-AFE1D976D0F5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1212040" y="3242734"/>
              <a:ext cx="772196" cy="758938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D0FAC96-16C9-4DFE-B0FE-9F6757537ED1}"/>
                </a:ext>
              </a:extLst>
            </p:cNvPr>
            <p:cNvSpPr/>
            <p:nvPr/>
          </p:nvSpPr>
          <p:spPr>
            <a:xfrm>
              <a:off x="480617" y="2305481"/>
              <a:ext cx="1117522" cy="326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C00000"/>
                  </a:solidFill>
                </a:rPr>
                <a:t>Encoder 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F9F01B-87FF-4D53-9320-5F215341E5FF}"/>
                </a:ext>
              </a:extLst>
            </p:cNvPr>
            <p:cNvSpPr/>
            <p:nvPr/>
          </p:nvSpPr>
          <p:spPr>
            <a:xfrm>
              <a:off x="1813475" y="4584473"/>
              <a:ext cx="683086" cy="326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input</a:t>
              </a:r>
              <a:endParaRPr lang="en-US" sz="11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55FA60-D979-48D8-A192-42A386A3A859}"/>
                </a:ext>
              </a:extLst>
            </p:cNvPr>
            <p:cNvSpPr/>
            <p:nvPr/>
          </p:nvSpPr>
          <p:spPr>
            <a:xfrm>
              <a:off x="111601" y="2653549"/>
              <a:ext cx="444500" cy="1727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EA5B6E-DA3B-493F-8EAB-7403E96604CE}"/>
                </a:ext>
              </a:extLst>
            </p:cNvPr>
            <p:cNvSpPr/>
            <p:nvPr/>
          </p:nvSpPr>
          <p:spPr>
            <a:xfrm>
              <a:off x="161785" y="2826762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3562EC6-12D8-4616-8299-A81F0EDD2454}"/>
                </a:ext>
              </a:extLst>
            </p:cNvPr>
            <p:cNvSpPr/>
            <p:nvPr/>
          </p:nvSpPr>
          <p:spPr>
            <a:xfrm>
              <a:off x="161785" y="3345082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8D691CC-A336-454C-8800-FD93A8958812}"/>
                </a:ext>
              </a:extLst>
            </p:cNvPr>
            <p:cNvSpPr/>
            <p:nvPr/>
          </p:nvSpPr>
          <p:spPr>
            <a:xfrm>
              <a:off x="161785" y="3829604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9ECA15D-4371-4189-9A76-7F587E1B916D}"/>
                </a:ext>
              </a:extLst>
            </p:cNvPr>
            <p:cNvSpPr/>
            <p:nvPr/>
          </p:nvSpPr>
          <p:spPr>
            <a:xfrm>
              <a:off x="-135821" y="4414592"/>
              <a:ext cx="939344" cy="326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reduced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B5A46E6-41C5-4045-AFEA-994B31304F43}"/>
                </a:ext>
              </a:extLst>
            </p:cNvPr>
            <p:cNvCxnSpPr>
              <a:cxnSpLocks/>
              <a:stCxn id="10" idx="2"/>
              <a:endCxn id="32" idx="6"/>
            </p:cNvCxnSpPr>
            <p:nvPr/>
          </p:nvCxnSpPr>
          <p:spPr>
            <a:xfrm flipH="1">
              <a:off x="505919" y="2998830"/>
              <a:ext cx="3619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A106BD8-0192-4A7D-BB8A-E059440EA95B}"/>
                </a:ext>
              </a:extLst>
            </p:cNvPr>
            <p:cNvCxnSpPr>
              <a:cxnSpLocks/>
              <a:stCxn id="11" idx="2"/>
              <a:endCxn id="33" idx="6"/>
            </p:cNvCxnSpPr>
            <p:nvPr/>
          </p:nvCxnSpPr>
          <p:spPr>
            <a:xfrm flipH="1">
              <a:off x="505919" y="3517150"/>
              <a:ext cx="3619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1853AA-2D36-4E0A-9DF0-5F8C4EA91A00}"/>
                </a:ext>
              </a:extLst>
            </p:cNvPr>
            <p:cNvCxnSpPr>
              <a:cxnSpLocks/>
              <a:stCxn id="12" idx="2"/>
              <a:endCxn id="34" idx="6"/>
            </p:cNvCxnSpPr>
            <p:nvPr/>
          </p:nvCxnSpPr>
          <p:spPr>
            <a:xfrm flipH="1">
              <a:off x="505919" y="4001672"/>
              <a:ext cx="3619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3A74274-3810-45C1-8055-0E390B8D59DC}"/>
              </a:ext>
            </a:extLst>
          </p:cNvPr>
          <p:cNvGrpSpPr/>
          <p:nvPr/>
        </p:nvGrpSpPr>
        <p:grpSpPr>
          <a:xfrm>
            <a:off x="6248054" y="3597153"/>
            <a:ext cx="2318855" cy="2674887"/>
            <a:chOff x="1212039" y="2123811"/>
            <a:chExt cx="2417210" cy="278834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169DC40-ECBE-4A3C-AAF3-44B183E9EA33}"/>
                </a:ext>
              </a:extLst>
            </p:cNvPr>
            <p:cNvSpPr/>
            <p:nvPr/>
          </p:nvSpPr>
          <p:spPr>
            <a:xfrm>
              <a:off x="1958185" y="2465457"/>
              <a:ext cx="396241" cy="20851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1ECCB1-63C4-4DDC-AEE1-1073EA6408EE}"/>
                </a:ext>
              </a:extLst>
            </p:cNvPr>
            <p:cNvSpPr/>
            <p:nvPr/>
          </p:nvSpPr>
          <p:spPr>
            <a:xfrm>
              <a:off x="1984238" y="2590533"/>
              <a:ext cx="344135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B9C3EF-A988-47D7-95CC-401DBF776B0E}"/>
                </a:ext>
              </a:extLst>
            </p:cNvPr>
            <p:cNvSpPr/>
            <p:nvPr/>
          </p:nvSpPr>
          <p:spPr>
            <a:xfrm>
              <a:off x="1984238" y="3051246"/>
              <a:ext cx="344135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9E1CA1A-1314-4223-A674-BBB09281BEFB}"/>
                </a:ext>
              </a:extLst>
            </p:cNvPr>
            <p:cNvSpPr/>
            <p:nvPr/>
          </p:nvSpPr>
          <p:spPr>
            <a:xfrm>
              <a:off x="1984238" y="3511961"/>
              <a:ext cx="344135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6FAC64F-55D9-4434-8779-F0DAF568678F}"/>
                </a:ext>
              </a:extLst>
            </p:cNvPr>
            <p:cNvSpPr/>
            <p:nvPr/>
          </p:nvSpPr>
          <p:spPr>
            <a:xfrm>
              <a:off x="1984238" y="3987420"/>
              <a:ext cx="344135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6F910BC-56F3-4405-800A-DC3772BF7C4A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1212039" y="2762601"/>
              <a:ext cx="772196" cy="227096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45DAE4E-991A-41C1-BDBE-875D20AD5BD5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1212039" y="2989695"/>
              <a:ext cx="772196" cy="233618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F53F57-3D29-485D-82A9-5F4497A80440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1212039" y="2762601"/>
              <a:ext cx="772196" cy="745415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67B11D-5936-4F91-94C3-9796BB900659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1212039" y="3223313"/>
              <a:ext cx="772196" cy="284705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54A1CD0-D104-4F18-A73B-910D9C2A0259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>
              <a:off x="1212039" y="3508016"/>
              <a:ext cx="772196" cy="176012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3A59C68-D880-467C-BB5A-979701855F7E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1212039" y="3508016"/>
              <a:ext cx="772196" cy="651471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35B7A43-32C4-4181-920C-3F01ACB37FAB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1212039" y="3684028"/>
              <a:ext cx="772196" cy="308511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8B8BAE4-081A-4B99-9CB1-D628F50B8FA4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1212039" y="3992538"/>
              <a:ext cx="772196" cy="166950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F2DF1D5-9819-464B-85B8-A4EC33354270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>
              <a:off x="1212039" y="2989695"/>
              <a:ext cx="772196" cy="69433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DE42693-E38B-424F-8765-08E137A7DFBB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1212039" y="2989695"/>
              <a:ext cx="772196" cy="1169792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19C40D-21BB-4E25-8F5B-1CC091197D3B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1212039" y="2762601"/>
              <a:ext cx="772196" cy="1229938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BEED502-1631-495A-BBEF-3777BD622CDA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 flipV="1">
              <a:off x="1212039" y="3223313"/>
              <a:ext cx="772196" cy="769225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DE01941-6BCE-4976-9B52-F40FE9B58996}"/>
                </a:ext>
              </a:extLst>
            </p:cNvPr>
            <p:cNvSpPr/>
            <p:nvPr/>
          </p:nvSpPr>
          <p:spPr>
            <a:xfrm>
              <a:off x="1605882" y="2123811"/>
              <a:ext cx="1133540" cy="326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</a:rPr>
                <a:t>Decoder 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F20F951-E6EC-410F-B23A-1C8804A0206D}"/>
                </a:ext>
              </a:extLst>
            </p:cNvPr>
            <p:cNvSpPr/>
            <p:nvPr/>
          </p:nvSpPr>
          <p:spPr>
            <a:xfrm>
              <a:off x="2692212" y="2475693"/>
              <a:ext cx="396240" cy="20851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FF04FE9-FE52-4CC9-B570-0C83D0494B8A}"/>
                </a:ext>
              </a:extLst>
            </p:cNvPr>
            <p:cNvSpPr/>
            <p:nvPr/>
          </p:nvSpPr>
          <p:spPr>
            <a:xfrm>
              <a:off x="2718264" y="2590533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4F9D647-2EFD-4385-89E5-B6602E78C2E9}"/>
                </a:ext>
              </a:extLst>
            </p:cNvPr>
            <p:cNvSpPr/>
            <p:nvPr/>
          </p:nvSpPr>
          <p:spPr>
            <a:xfrm>
              <a:off x="2718264" y="3051246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EBFCB0-B1B4-40EF-81C7-6FD2105A33A4}"/>
                </a:ext>
              </a:extLst>
            </p:cNvPr>
            <p:cNvSpPr/>
            <p:nvPr/>
          </p:nvSpPr>
          <p:spPr>
            <a:xfrm>
              <a:off x="2718264" y="3511961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FBE347E-DC9C-4622-8FB6-4A87A40D6B26}"/>
                </a:ext>
              </a:extLst>
            </p:cNvPr>
            <p:cNvSpPr/>
            <p:nvPr/>
          </p:nvSpPr>
          <p:spPr>
            <a:xfrm>
              <a:off x="2718264" y="3987420"/>
              <a:ext cx="344134" cy="34413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F184C09-C027-4108-9233-B8E3D6A55F19}"/>
                </a:ext>
              </a:extLst>
            </p:cNvPr>
            <p:cNvCxnSpPr>
              <a:cxnSpLocks/>
              <a:stCxn id="41" idx="6"/>
              <a:endCxn id="59" idx="2"/>
            </p:cNvCxnSpPr>
            <p:nvPr/>
          </p:nvCxnSpPr>
          <p:spPr>
            <a:xfrm>
              <a:off x="2328369" y="2762601"/>
              <a:ext cx="389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0C8F0F1-E63A-4BBA-B69E-B3CE91348982}"/>
                </a:ext>
              </a:extLst>
            </p:cNvPr>
            <p:cNvCxnSpPr>
              <a:cxnSpLocks/>
              <a:stCxn id="42" idx="6"/>
              <a:endCxn id="60" idx="2"/>
            </p:cNvCxnSpPr>
            <p:nvPr/>
          </p:nvCxnSpPr>
          <p:spPr>
            <a:xfrm>
              <a:off x="2328369" y="3223313"/>
              <a:ext cx="389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DFC77C2-4E51-4780-AD9C-C362E9675E2C}"/>
                </a:ext>
              </a:extLst>
            </p:cNvPr>
            <p:cNvCxnSpPr>
              <a:cxnSpLocks/>
              <a:stCxn id="43" idx="6"/>
              <a:endCxn id="61" idx="2"/>
            </p:cNvCxnSpPr>
            <p:nvPr/>
          </p:nvCxnSpPr>
          <p:spPr>
            <a:xfrm>
              <a:off x="2328369" y="3684028"/>
              <a:ext cx="389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ACD2569-0D85-42B3-A1C5-1E4A79F99303}"/>
                </a:ext>
              </a:extLst>
            </p:cNvPr>
            <p:cNvCxnSpPr>
              <a:cxnSpLocks/>
              <a:stCxn id="44" idx="6"/>
              <a:endCxn id="62" idx="2"/>
            </p:cNvCxnSpPr>
            <p:nvPr/>
          </p:nvCxnSpPr>
          <p:spPr>
            <a:xfrm>
              <a:off x="2328369" y="4159488"/>
              <a:ext cx="389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0A52447-3943-4938-8489-DD6D2CB1A835}"/>
                </a:ext>
              </a:extLst>
            </p:cNvPr>
            <p:cNvSpPr/>
            <p:nvPr/>
          </p:nvSpPr>
          <p:spPr>
            <a:xfrm>
              <a:off x="2181392" y="4585424"/>
              <a:ext cx="1447857" cy="326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/>
                <a:t>reconstructed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88F116E6-59A6-47B6-8C1A-758B199B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776" y="4465864"/>
            <a:ext cx="935904" cy="95873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4A6501E-8F88-4C30-8FC0-B8F9A4D2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87" y="4482984"/>
            <a:ext cx="913076" cy="92449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7BB2114-326E-47AF-A415-3914CBDF9D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832783" y="4102754"/>
            <a:ext cx="465364" cy="16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7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ontent Placeholder 75">
            <a:extLst>
              <a:ext uri="{FF2B5EF4-FFF2-40B4-BE49-F238E27FC236}">
                <a16:creationId xmlns:a16="http://schemas.microsoft.com/office/drawing/2014/main" id="{50870311-8B03-4053-A53F-45DD5189326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Trained for reconstruction with no labels!</a:t>
            </a:r>
          </a:p>
          <a:p>
            <a:r>
              <a:rPr lang="id-ID" dirty="0"/>
              <a:t>Autoencoding = encoding itself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Autoencoder: Reconstruction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7BB2114-326E-47AF-A415-3914CBDF9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841218" y="4107816"/>
            <a:ext cx="465364" cy="1684951"/>
          </a:xfrm>
          <a:prstGeom prst="rect">
            <a:avLst/>
          </a:prstGeom>
        </p:spPr>
      </p:pic>
      <p:sp>
        <p:nvSpPr>
          <p:cNvPr id="71" name="Flowchart: Manual Operation 70">
            <a:extLst>
              <a:ext uri="{FF2B5EF4-FFF2-40B4-BE49-F238E27FC236}">
                <a16:creationId xmlns:a16="http://schemas.microsoft.com/office/drawing/2014/main" id="{F4B463B3-F429-4314-BB40-8077EA3A1D7F}"/>
              </a:ext>
            </a:extLst>
          </p:cNvPr>
          <p:cNvSpPr/>
          <p:nvPr/>
        </p:nvSpPr>
        <p:spPr>
          <a:xfrm rot="16200000">
            <a:off x="3965242" y="4168096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sp>
        <p:nvSpPr>
          <p:cNvPr id="72" name="Flowchart: Manual Operation 71">
            <a:extLst>
              <a:ext uri="{FF2B5EF4-FFF2-40B4-BE49-F238E27FC236}">
                <a16:creationId xmlns:a16="http://schemas.microsoft.com/office/drawing/2014/main" id="{E2A2A00F-1AF7-4102-8C42-5B2B867848BA}"/>
              </a:ext>
            </a:extLst>
          </p:cNvPr>
          <p:cNvSpPr/>
          <p:nvPr/>
        </p:nvSpPr>
        <p:spPr>
          <a:xfrm rot="5400000" flipH="1">
            <a:off x="6555776" y="4168097"/>
            <a:ext cx="1648047" cy="1564388"/>
          </a:xfrm>
          <a:custGeom>
            <a:avLst/>
            <a:gdLst>
              <a:gd name="connsiteX0" fmla="*/ 0 w 1648047"/>
              <a:gd name="connsiteY0" fmla="*/ 0 h 1564388"/>
              <a:gd name="connsiteX1" fmla="*/ 582310 w 1648047"/>
              <a:gd name="connsiteY1" fmla="*/ 0 h 1564388"/>
              <a:gd name="connsiteX2" fmla="*/ 1082218 w 1648047"/>
              <a:gd name="connsiteY2" fmla="*/ 0 h 1564388"/>
              <a:gd name="connsiteX3" fmla="*/ 1648047 w 1648047"/>
              <a:gd name="connsiteY3" fmla="*/ 0 h 1564388"/>
              <a:gd name="connsiteX4" fmla="*/ 1544769 w 1648047"/>
              <a:gd name="connsiteY4" fmla="*/ 490175 h 1564388"/>
              <a:gd name="connsiteX5" fmla="*/ 1428307 w 1648047"/>
              <a:gd name="connsiteY5" fmla="*/ 1042925 h 1564388"/>
              <a:gd name="connsiteX6" fmla="*/ 1318437 w 1648047"/>
              <a:gd name="connsiteY6" fmla="*/ 1564387 h 1564388"/>
              <a:gd name="connsiteX7" fmla="*/ 804246 w 1648047"/>
              <a:gd name="connsiteY7" fmla="*/ 1564387 h 1564388"/>
              <a:gd name="connsiteX8" fmla="*/ 329609 w 1648047"/>
              <a:gd name="connsiteY8" fmla="*/ 1564387 h 1564388"/>
              <a:gd name="connsiteX9" fmla="*/ 216443 w 1648047"/>
              <a:gd name="connsiteY9" fmla="*/ 1027281 h 1564388"/>
              <a:gd name="connsiteX10" fmla="*/ 109870 w 1648047"/>
              <a:gd name="connsiteY10" fmla="*/ 521462 h 1564388"/>
              <a:gd name="connsiteX11" fmla="*/ 0 w 1648047"/>
              <a:gd name="connsiteY11" fmla="*/ 0 h 156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88" fill="none" extrusionOk="0">
                <a:moveTo>
                  <a:pt x="0" y="0"/>
                </a:moveTo>
                <a:cubicBezTo>
                  <a:pt x="263080" y="-3893"/>
                  <a:pt x="399925" y="-2578"/>
                  <a:pt x="582310" y="0"/>
                </a:cubicBezTo>
                <a:cubicBezTo>
                  <a:pt x="764695" y="2578"/>
                  <a:pt x="899331" y="-11435"/>
                  <a:pt x="1082218" y="0"/>
                </a:cubicBezTo>
                <a:cubicBezTo>
                  <a:pt x="1265105" y="11435"/>
                  <a:pt x="1441480" y="14723"/>
                  <a:pt x="1648047" y="0"/>
                </a:cubicBezTo>
                <a:cubicBezTo>
                  <a:pt x="1618832" y="164525"/>
                  <a:pt x="1588482" y="308399"/>
                  <a:pt x="1544769" y="490175"/>
                </a:cubicBezTo>
                <a:cubicBezTo>
                  <a:pt x="1501056" y="671951"/>
                  <a:pt x="1449701" y="891010"/>
                  <a:pt x="1428307" y="1042925"/>
                </a:cubicBezTo>
                <a:cubicBezTo>
                  <a:pt x="1406912" y="1194840"/>
                  <a:pt x="1333877" y="1443820"/>
                  <a:pt x="1318437" y="1564387"/>
                </a:cubicBezTo>
                <a:cubicBezTo>
                  <a:pt x="1176636" y="1566587"/>
                  <a:pt x="910210" y="1553122"/>
                  <a:pt x="804246" y="1564387"/>
                </a:cubicBezTo>
                <a:cubicBezTo>
                  <a:pt x="698282" y="1575652"/>
                  <a:pt x="464313" y="1546346"/>
                  <a:pt x="329609" y="1564387"/>
                </a:cubicBezTo>
                <a:cubicBezTo>
                  <a:pt x="302245" y="1417072"/>
                  <a:pt x="255326" y="1286852"/>
                  <a:pt x="216443" y="1027281"/>
                </a:cubicBezTo>
                <a:cubicBezTo>
                  <a:pt x="177561" y="767710"/>
                  <a:pt x="136076" y="648206"/>
                  <a:pt x="109870" y="521462"/>
                </a:cubicBezTo>
                <a:cubicBezTo>
                  <a:pt x="83663" y="394718"/>
                  <a:pt x="37053" y="216006"/>
                  <a:pt x="0" y="0"/>
                </a:cubicBezTo>
                <a:close/>
              </a:path>
              <a:path w="1648047" h="1564388" stroke="0" extrusionOk="0">
                <a:moveTo>
                  <a:pt x="0" y="0"/>
                </a:moveTo>
                <a:cubicBezTo>
                  <a:pt x="181861" y="28897"/>
                  <a:pt x="378224" y="429"/>
                  <a:pt x="582310" y="0"/>
                </a:cubicBezTo>
                <a:cubicBezTo>
                  <a:pt x="786396" y="-429"/>
                  <a:pt x="860955" y="-19340"/>
                  <a:pt x="1131659" y="0"/>
                </a:cubicBezTo>
                <a:cubicBezTo>
                  <a:pt x="1402363" y="19340"/>
                  <a:pt x="1437462" y="5040"/>
                  <a:pt x="1648047" y="0"/>
                </a:cubicBezTo>
                <a:cubicBezTo>
                  <a:pt x="1592875" y="137253"/>
                  <a:pt x="1555106" y="365759"/>
                  <a:pt x="1541473" y="505818"/>
                </a:cubicBezTo>
                <a:cubicBezTo>
                  <a:pt x="1527840" y="645877"/>
                  <a:pt x="1437811" y="877609"/>
                  <a:pt x="1431603" y="1027281"/>
                </a:cubicBezTo>
                <a:cubicBezTo>
                  <a:pt x="1425395" y="1176953"/>
                  <a:pt x="1381117" y="1379484"/>
                  <a:pt x="1318437" y="1564387"/>
                </a:cubicBezTo>
                <a:cubicBezTo>
                  <a:pt x="1210768" y="1555335"/>
                  <a:pt x="927279" y="1589251"/>
                  <a:pt x="814135" y="1564387"/>
                </a:cubicBezTo>
                <a:cubicBezTo>
                  <a:pt x="700991" y="1539523"/>
                  <a:pt x="468108" y="1567432"/>
                  <a:pt x="329609" y="1564387"/>
                </a:cubicBezTo>
                <a:cubicBezTo>
                  <a:pt x="327650" y="1436910"/>
                  <a:pt x="243612" y="1191712"/>
                  <a:pt x="223035" y="1058569"/>
                </a:cubicBezTo>
                <a:cubicBezTo>
                  <a:pt x="202459" y="925426"/>
                  <a:pt x="146426" y="796848"/>
                  <a:pt x="116462" y="552750"/>
                </a:cubicBezTo>
                <a:cubicBezTo>
                  <a:pt x="86498" y="308652"/>
                  <a:pt x="25037" y="214561"/>
                  <a:pt x="0" y="0"/>
                </a:cubicBezTo>
                <a:close/>
              </a:path>
            </a:pathLst>
          </a:custGeom>
          <a:solidFill>
            <a:srgbClr val="E5F8FF"/>
          </a:solidFill>
          <a:ln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424501891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Decoder</a:t>
            </a:r>
            <a:endParaRPr lang="id-ID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0535DB4-D43A-4A2C-BECA-CCA7DED0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776" y="4465864"/>
            <a:ext cx="935904" cy="95873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37E6418-B579-4CA1-A1AB-212261113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387" y="4482984"/>
            <a:ext cx="913076" cy="92449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4620B0B-AA20-4C36-8819-633316F0EF35}"/>
              </a:ext>
            </a:extLst>
          </p:cNvPr>
          <p:cNvSpPr/>
          <p:nvPr/>
        </p:nvSpPr>
        <p:spPr>
          <a:xfrm>
            <a:off x="5410097" y="3296097"/>
            <a:ext cx="1371806" cy="484381"/>
          </a:xfrm>
          <a:custGeom>
            <a:avLst/>
            <a:gdLst>
              <a:gd name="connsiteX0" fmla="*/ 0 w 1371806"/>
              <a:gd name="connsiteY0" fmla="*/ 0 h 484381"/>
              <a:gd name="connsiteX1" fmla="*/ 699621 w 1371806"/>
              <a:gd name="connsiteY1" fmla="*/ 0 h 484381"/>
              <a:gd name="connsiteX2" fmla="*/ 1371806 w 1371806"/>
              <a:gd name="connsiteY2" fmla="*/ 0 h 484381"/>
              <a:gd name="connsiteX3" fmla="*/ 1371806 w 1371806"/>
              <a:gd name="connsiteY3" fmla="*/ 484381 h 484381"/>
              <a:gd name="connsiteX4" fmla="*/ 699621 w 1371806"/>
              <a:gd name="connsiteY4" fmla="*/ 484381 h 484381"/>
              <a:gd name="connsiteX5" fmla="*/ 0 w 1371806"/>
              <a:gd name="connsiteY5" fmla="*/ 484381 h 484381"/>
              <a:gd name="connsiteX6" fmla="*/ 0 w 1371806"/>
              <a:gd name="connsiteY6" fmla="*/ 0 h 48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806" h="484381" fill="none" extrusionOk="0">
                <a:moveTo>
                  <a:pt x="0" y="0"/>
                </a:moveTo>
                <a:cubicBezTo>
                  <a:pt x="328052" y="31220"/>
                  <a:pt x="546921" y="28054"/>
                  <a:pt x="699621" y="0"/>
                </a:cubicBezTo>
                <a:cubicBezTo>
                  <a:pt x="852321" y="-28054"/>
                  <a:pt x="1132421" y="-250"/>
                  <a:pt x="1371806" y="0"/>
                </a:cubicBezTo>
                <a:cubicBezTo>
                  <a:pt x="1384605" y="123685"/>
                  <a:pt x="1361709" y="305492"/>
                  <a:pt x="1371806" y="484381"/>
                </a:cubicBezTo>
                <a:cubicBezTo>
                  <a:pt x="1095991" y="481719"/>
                  <a:pt x="948263" y="464885"/>
                  <a:pt x="699621" y="484381"/>
                </a:cubicBezTo>
                <a:cubicBezTo>
                  <a:pt x="450980" y="503877"/>
                  <a:pt x="187763" y="498617"/>
                  <a:pt x="0" y="484381"/>
                </a:cubicBezTo>
                <a:cubicBezTo>
                  <a:pt x="22029" y="301719"/>
                  <a:pt x="15805" y="205099"/>
                  <a:pt x="0" y="0"/>
                </a:cubicBezTo>
                <a:close/>
              </a:path>
              <a:path w="1371806" h="484381" stroke="0" extrusionOk="0">
                <a:moveTo>
                  <a:pt x="0" y="0"/>
                </a:moveTo>
                <a:cubicBezTo>
                  <a:pt x="182060" y="-4929"/>
                  <a:pt x="326106" y="25699"/>
                  <a:pt x="644749" y="0"/>
                </a:cubicBezTo>
                <a:cubicBezTo>
                  <a:pt x="963392" y="-25699"/>
                  <a:pt x="1199470" y="24789"/>
                  <a:pt x="1371806" y="0"/>
                </a:cubicBezTo>
                <a:cubicBezTo>
                  <a:pt x="1369418" y="165197"/>
                  <a:pt x="1353144" y="350327"/>
                  <a:pt x="1371806" y="484381"/>
                </a:cubicBezTo>
                <a:cubicBezTo>
                  <a:pt x="1202574" y="509630"/>
                  <a:pt x="851469" y="516076"/>
                  <a:pt x="658467" y="484381"/>
                </a:cubicBezTo>
                <a:cubicBezTo>
                  <a:pt x="465465" y="452686"/>
                  <a:pt x="133012" y="488148"/>
                  <a:pt x="0" y="484381"/>
                </a:cubicBezTo>
                <a:cubicBezTo>
                  <a:pt x="5016" y="302239"/>
                  <a:pt x="19222" y="193700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08955894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L2 Loss</a:t>
            </a:r>
            <a:endParaRPr lang="id-ID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AA2941F-9ECF-49C0-A8F6-09C6CF52CF84}"/>
              </a:ext>
            </a:extLst>
          </p:cNvPr>
          <p:cNvCxnSpPr>
            <a:cxnSpLocks/>
            <a:stCxn id="79" idx="0"/>
            <a:endCxn id="81" idx="1"/>
          </p:cNvCxnSpPr>
          <p:nvPr/>
        </p:nvCxnSpPr>
        <p:spPr>
          <a:xfrm rot="5400000" flipH="1" flipV="1">
            <a:off x="3870624" y="2926392"/>
            <a:ext cx="927576" cy="215136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2">
            <a:extLst>
              <a:ext uri="{FF2B5EF4-FFF2-40B4-BE49-F238E27FC236}">
                <a16:creationId xmlns:a16="http://schemas.microsoft.com/office/drawing/2014/main" id="{0ABD86D9-6872-48A9-B543-FC8920D0DF14}"/>
              </a:ext>
            </a:extLst>
          </p:cNvPr>
          <p:cNvCxnSpPr>
            <a:cxnSpLocks/>
            <a:stCxn id="80" idx="0"/>
            <a:endCxn id="81" idx="3"/>
          </p:cNvCxnSpPr>
          <p:nvPr/>
        </p:nvCxnSpPr>
        <p:spPr>
          <a:xfrm rot="16200000" flipV="1">
            <a:off x="7368066" y="2952125"/>
            <a:ext cx="944696" cy="211702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E9C63E-5FFD-42CD-BC1A-7390FD1B0B1A}"/>
                  </a:ext>
                </a:extLst>
              </p:cNvPr>
              <p:cNvSpPr txBox="1"/>
              <p:nvPr/>
            </p:nvSpPr>
            <p:spPr>
              <a:xfrm>
                <a:off x="3063354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E9C63E-5FFD-42CD-BC1A-7390FD1B0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54" y="5404983"/>
                <a:ext cx="3907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BCE49B8-3055-4B51-A0BF-216C68B56FC0}"/>
                  </a:ext>
                </a:extLst>
              </p:cNvPr>
              <p:cNvSpPr txBox="1"/>
              <p:nvPr/>
            </p:nvSpPr>
            <p:spPr>
              <a:xfrm>
                <a:off x="8752716" y="5407474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BCE49B8-3055-4B51-A0BF-216C68B56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716" y="5407474"/>
                <a:ext cx="390746" cy="461665"/>
              </a:xfrm>
              <a:prstGeom prst="rect">
                <a:avLst/>
              </a:prstGeom>
              <a:blipFill>
                <a:blip r:embed="rId6"/>
                <a:stretch>
                  <a:fillRect t="-1316" r="-18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10502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80BE6CD-333E-4E9E-9284-AD2DE0AE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346" y="4005548"/>
            <a:ext cx="2834230" cy="188948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FE1A66F-BE7C-4A02-A2C6-81BBF171A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81" y="3988877"/>
            <a:ext cx="2856458" cy="1922830"/>
          </a:xfrm>
          <a:prstGeom prst="rect">
            <a:avLst/>
          </a:prstGeom>
        </p:spPr>
      </p:pic>
      <p:sp>
        <p:nvSpPr>
          <p:cNvPr id="76" name="Content Placeholder 75">
            <a:extLst>
              <a:ext uri="{FF2B5EF4-FFF2-40B4-BE49-F238E27FC236}">
                <a16:creationId xmlns:a16="http://schemas.microsoft.com/office/drawing/2014/main" id="{50870311-8B03-4053-A53F-45DD5189326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Trained for reconstruction with no labels!</a:t>
            </a:r>
          </a:p>
          <a:p>
            <a:r>
              <a:rPr lang="en-US" dirty="0"/>
              <a:t>Use bigger and deeper Encoder/Decoder for hi-res and hi-quality images</a:t>
            </a:r>
          </a:p>
          <a:p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Autoencoder: Reconstruction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7BB2114-326E-47AF-A415-3914CBDF9D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841218" y="4107816"/>
            <a:ext cx="465364" cy="1684951"/>
          </a:xfrm>
          <a:prstGeom prst="rect">
            <a:avLst/>
          </a:prstGeom>
        </p:spPr>
      </p:pic>
      <p:sp>
        <p:nvSpPr>
          <p:cNvPr id="13" name="Flowchart: Manual Operation 12">
            <a:extLst>
              <a:ext uri="{FF2B5EF4-FFF2-40B4-BE49-F238E27FC236}">
                <a16:creationId xmlns:a16="http://schemas.microsoft.com/office/drawing/2014/main" id="{1891A6BB-251B-4032-A75B-E78F8B5DC8E8}"/>
              </a:ext>
            </a:extLst>
          </p:cNvPr>
          <p:cNvSpPr/>
          <p:nvPr/>
        </p:nvSpPr>
        <p:spPr>
          <a:xfrm rot="16200000">
            <a:off x="3965242" y="4168096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sp>
        <p:nvSpPr>
          <p:cNvPr id="14" name="Flowchart: Manual Operation 13">
            <a:extLst>
              <a:ext uri="{FF2B5EF4-FFF2-40B4-BE49-F238E27FC236}">
                <a16:creationId xmlns:a16="http://schemas.microsoft.com/office/drawing/2014/main" id="{DA9AA7A8-F869-4519-B138-545ABD143B78}"/>
              </a:ext>
            </a:extLst>
          </p:cNvPr>
          <p:cNvSpPr/>
          <p:nvPr/>
        </p:nvSpPr>
        <p:spPr>
          <a:xfrm rot="5400000" flipH="1">
            <a:off x="6555776" y="4168097"/>
            <a:ext cx="1648047" cy="1564388"/>
          </a:xfrm>
          <a:custGeom>
            <a:avLst/>
            <a:gdLst>
              <a:gd name="connsiteX0" fmla="*/ 0 w 1648047"/>
              <a:gd name="connsiteY0" fmla="*/ 0 h 1564388"/>
              <a:gd name="connsiteX1" fmla="*/ 582310 w 1648047"/>
              <a:gd name="connsiteY1" fmla="*/ 0 h 1564388"/>
              <a:gd name="connsiteX2" fmla="*/ 1082218 w 1648047"/>
              <a:gd name="connsiteY2" fmla="*/ 0 h 1564388"/>
              <a:gd name="connsiteX3" fmla="*/ 1648047 w 1648047"/>
              <a:gd name="connsiteY3" fmla="*/ 0 h 1564388"/>
              <a:gd name="connsiteX4" fmla="*/ 1544769 w 1648047"/>
              <a:gd name="connsiteY4" fmla="*/ 490175 h 1564388"/>
              <a:gd name="connsiteX5" fmla="*/ 1428307 w 1648047"/>
              <a:gd name="connsiteY5" fmla="*/ 1042925 h 1564388"/>
              <a:gd name="connsiteX6" fmla="*/ 1318437 w 1648047"/>
              <a:gd name="connsiteY6" fmla="*/ 1564387 h 1564388"/>
              <a:gd name="connsiteX7" fmla="*/ 804246 w 1648047"/>
              <a:gd name="connsiteY7" fmla="*/ 1564387 h 1564388"/>
              <a:gd name="connsiteX8" fmla="*/ 329609 w 1648047"/>
              <a:gd name="connsiteY8" fmla="*/ 1564387 h 1564388"/>
              <a:gd name="connsiteX9" fmla="*/ 216443 w 1648047"/>
              <a:gd name="connsiteY9" fmla="*/ 1027281 h 1564388"/>
              <a:gd name="connsiteX10" fmla="*/ 109870 w 1648047"/>
              <a:gd name="connsiteY10" fmla="*/ 521462 h 1564388"/>
              <a:gd name="connsiteX11" fmla="*/ 0 w 1648047"/>
              <a:gd name="connsiteY11" fmla="*/ 0 h 156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88" fill="none" extrusionOk="0">
                <a:moveTo>
                  <a:pt x="0" y="0"/>
                </a:moveTo>
                <a:cubicBezTo>
                  <a:pt x="263080" y="-3893"/>
                  <a:pt x="399925" y="-2578"/>
                  <a:pt x="582310" y="0"/>
                </a:cubicBezTo>
                <a:cubicBezTo>
                  <a:pt x="764695" y="2578"/>
                  <a:pt x="899331" y="-11435"/>
                  <a:pt x="1082218" y="0"/>
                </a:cubicBezTo>
                <a:cubicBezTo>
                  <a:pt x="1265105" y="11435"/>
                  <a:pt x="1441480" y="14723"/>
                  <a:pt x="1648047" y="0"/>
                </a:cubicBezTo>
                <a:cubicBezTo>
                  <a:pt x="1618832" y="164525"/>
                  <a:pt x="1588482" y="308399"/>
                  <a:pt x="1544769" y="490175"/>
                </a:cubicBezTo>
                <a:cubicBezTo>
                  <a:pt x="1501056" y="671951"/>
                  <a:pt x="1449701" y="891010"/>
                  <a:pt x="1428307" y="1042925"/>
                </a:cubicBezTo>
                <a:cubicBezTo>
                  <a:pt x="1406912" y="1194840"/>
                  <a:pt x="1333877" y="1443820"/>
                  <a:pt x="1318437" y="1564387"/>
                </a:cubicBezTo>
                <a:cubicBezTo>
                  <a:pt x="1176636" y="1566587"/>
                  <a:pt x="910210" y="1553122"/>
                  <a:pt x="804246" y="1564387"/>
                </a:cubicBezTo>
                <a:cubicBezTo>
                  <a:pt x="698282" y="1575652"/>
                  <a:pt x="464313" y="1546346"/>
                  <a:pt x="329609" y="1564387"/>
                </a:cubicBezTo>
                <a:cubicBezTo>
                  <a:pt x="302245" y="1417072"/>
                  <a:pt x="255326" y="1286852"/>
                  <a:pt x="216443" y="1027281"/>
                </a:cubicBezTo>
                <a:cubicBezTo>
                  <a:pt x="177561" y="767710"/>
                  <a:pt x="136076" y="648206"/>
                  <a:pt x="109870" y="521462"/>
                </a:cubicBezTo>
                <a:cubicBezTo>
                  <a:pt x="83663" y="394718"/>
                  <a:pt x="37053" y="216006"/>
                  <a:pt x="0" y="0"/>
                </a:cubicBezTo>
                <a:close/>
              </a:path>
              <a:path w="1648047" h="1564388" stroke="0" extrusionOk="0">
                <a:moveTo>
                  <a:pt x="0" y="0"/>
                </a:moveTo>
                <a:cubicBezTo>
                  <a:pt x="181861" y="28897"/>
                  <a:pt x="378224" y="429"/>
                  <a:pt x="582310" y="0"/>
                </a:cubicBezTo>
                <a:cubicBezTo>
                  <a:pt x="786396" y="-429"/>
                  <a:pt x="860955" y="-19340"/>
                  <a:pt x="1131659" y="0"/>
                </a:cubicBezTo>
                <a:cubicBezTo>
                  <a:pt x="1402363" y="19340"/>
                  <a:pt x="1437462" y="5040"/>
                  <a:pt x="1648047" y="0"/>
                </a:cubicBezTo>
                <a:cubicBezTo>
                  <a:pt x="1592875" y="137253"/>
                  <a:pt x="1555106" y="365759"/>
                  <a:pt x="1541473" y="505818"/>
                </a:cubicBezTo>
                <a:cubicBezTo>
                  <a:pt x="1527840" y="645877"/>
                  <a:pt x="1437811" y="877609"/>
                  <a:pt x="1431603" y="1027281"/>
                </a:cubicBezTo>
                <a:cubicBezTo>
                  <a:pt x="1425395" y="1176953"/>
                  <a:pt x="1381117" y="1379484"/>
                  <a:pt x="1318437" y="1564387"/>
                </a:cubicBezTo>
                <a:cubicBezTo>
                  <a:pt x="1210768" y="1555335"/>
                  <a:pt x="927279" y="1589251"/>
                  <a:pt x="814135" y="1564387"/>
                </a:cubicBezTo>
                <a:cubicBezTo>
                  <a:pt x="700991" y="1539523"/>
                  <a:pt x="468108" y="1567432"/>
                  <a:pt x="329609" y="1564387"/>
                </a:cubicBezTo>
                <a:cubicBezTo>
                  <a:pt x="327650" y="1436910"/>
                  <a:pt x="243612" y="1191712"/>
                  <a:pt x="223035" y="1058569"/>
                </a:cubicBezTo>
                <a:cubicBezTo>
                  <a:pt x="202459" y="925426"/>
                  <a:pt x="146426" y="796848"/>
                  <a:pt x="116462" y="552750"/>
                </a:cubicBezTo>
                <a:cubicBezTo>
                  <a:pt x="86498" y="308652"/>
                  <a:pt x="25037" y="214561"/>
                  <a:pt x="0" y="0"/>
                </a:cubicBezTo>
                <a:close/>
              </a:path>
            </a:pathLst>
          </a:custGeom>
          <a:solidFill>
            <a:srgbClr val="E5F8FF"/>
          </a:solidFill>
          <a:ln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424501891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Decoder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853CF-D1DB-4780-B71F-43AAFE88F040}"/>
              </a:ext>
            </a:extLst>
          </p:cNvPr>
          <p:cNvSpPr/>
          <p:nvPr/>
        </p:nvSpPr>
        <p:spPr>
          <a:xfrm>
            <a:off x="8482189" y="5866028"/>
            <a:ext cx="2834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Reconstructed input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42C5F4-E6A1-47F5-8C08-7398E48E1A97}"/>
              </a:ext>
            </a:extLst>
          </p:cNvPr>
          <p:cNvSpPr/>
          <p:nvPr/>
        </p:nvSpPr>
        <p:spPr>
          <a:xfrm>
            <a:off x="1537022" y="5865763"/>
            <a:ext cx="1530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133469614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Supervised vs Unsupervised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47592131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Autoencoder is capable of reproducing input data. </a:t>
            </a:r>
          </a:p>
          <a:p>
            <a:r>
              <a:rPr lang="en-US" dirty="0"/>
              <a:t>But Autoencoder is </a:t>
            </a:r>
            <a:r>
              <a:rPr lang="en-US" dirty="0">
                <a:solidFill>
                  <a:srgbClr val="C00000"/>
                </a:solidFill>
              </a:rPr>
              <a:t>not (yet) </a:t>
            </a:r>
            <a:r>
              <a:rPr lang="en-US" dirty="0"/>
              <a:t>a Generative Model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Autoencoder: Generative Model?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C2FB76-D2BC-4463-A3F3-6CED5A00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346" y="4005548"/>
            <a:ext cx="2834230" cy="1889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60131-FF1B-4CC2-885F-164BB728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81" y="3988877"/>
            <a:ext cx="2856458" cy="1922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4EC5A6-968A-4437-804D-68493AEDC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841218" y="4107816"/>
            <a:ext cx="465364" cy="1684951"/>
          </a:xfrm>
          <a:prstGeom prst="rect">
            <a:avLst/>
          </a:prstGeom>
        </p:spPr>
      </p:pic>
      <p:sp>
        <p:nvSpPr>
          <p:cNvPr id="12" name="Flowchart: Manual Operation 11">
            <a:extLst>
              <a:ext uri="{FF2B5EF4-FFF2-40B4-BE49-F238E27FC236}">
                <a16:creationId xmlns:a16="http://schemas.microsoft.com/office/drawing/2014/main" id="{5B2428AF-261A-4A8B-BF10-2980430DBC94}"/>
              </a:ext>
            </a:extLst>
          </p:cNvPr>
          <p:cNvSpPr/>
          <p:nvPr/>
        </p:nvSpPr>
        <p:spPr>
          <a:xfrm rot="16200000">
            <a:off x="3965242" y="4168096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sp>
        <p:nvSpPr>
          <p:cNvPr id="13" name="Flowchart: Manual Operation 12">
            <a:extLst>
              <a:ext uri="{FF2B5EF4-FFF2-40B4-BE49-F238E27FC236}">
                <a16:creationId xmlns:a16="http://schemas.microsoft.com/office/drawing/2014/main" id="{3C152500-A1C1-468A-8CE7-9BA511D6A3AA}"/>
              </a:ext>
            </a:extLst>
          </p:cNvPr>
          <p:cNvSpPr/>
          <p:nvPr/>
        </p:nvSpPr>
        <p:spPr>
          <a:xfrm rot="5400000" flipH="1">
            <a:off x="6555776" y="4168097"/>
            <a:ext cx="1648047" cy="1564388"/>
          </a:xfrm>
          <a:custGeom>
            <a:avLst/>
            <a:gdLst>
              <a:gd name="connsiteX0" fmla="*/ 0 w 1648047"/>
              <a:gd name="connsiteY0" fmla="*/ 0 h 1564388"/>
              <a:gd name="connsiteX1" fmla="*/ 582310 w 1648047"/>
              <a:gd name="connsiteY1" fmla="*/ 0 h 1564388"/>
              <a:gd name="connsiteX2" fmla="*/ 1082218 w 1648047"/>
              <a:gd name="connsiteY2" fmla="*/ 0 h 1564388"/>
              <a:gd name="connsiteX3" fmla="*/ 1648047 w 1648047"/>
              <a:gd name="connsiteY3" fmla="*/ 0 h 1564388"/>
              <a:gd name="connsiteX4" fmla="*/ 1544769 w 1648047"/>
              <a:gd name="connsiteY4" fmla="*/ 490175 h 1564388"/>
              <a:gd name="connsiteX5" fmla="*/ 1428307 w 1648047"/>
              <a:gd name="connsiteY5" fmla="*/ 1042925 h 1564388"/>
              <a:gd name="connsiteX6" fmla="*/ 1318437 w 1648047"/>
              <a:gd name="connsiteY6" fmla="*/ 1564387 h 1564388"/>
              <a:gd name="connsiteX7" fmla="*/ 804246 w 1648047"/>
              <a:gd name="connsiteY7" fmla="*/ 1564387 h 1564388"/>
              <a:gd name="connsiteX8" fmla="*/ 329609 w 1648047"/>
              <a:gd name="connsiteY8" fmla="*/ 1564387 h 1564388"/>
              <a:gd name="connsiteX9" fmla="*/ 216443 w 1648047"/>
              <a:gd name="connsiteY9" fmla="*/ 1027281 h 1564388"/>
              <a:gd name="connsiteX10" fmla="*/ 109870 w 1648047"/>
              <a:gd name="connsiteY10" fmla="*/ 521462 h 1564388"/>
              <a:gd name="connsiteX11" fmla="*/ 0 w 1648047"/>
              <a:gd name="connsiteY11" fmla="*/ 0 h 156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88" fill="none" extrusionOk="0">
                <a:moveTo>
                  <a:pt x="0" y="0"/>
                </a:moveTo>
                <a:cubicBezTo>
                  <a:pt x="263080" y="-3893"/>
                  <a:pt x="399925" y="-2578"/>
                  <a:pt x="582310" y="0"/>
                </a:cubicBezTo>
                <a:cubicBezTo>
                  <a:pt x="764695" y="2578"/>
                  <a:pt x="899331" y="-11435"/>
                  <a:pt x="1082218" y="0"/>
                </a:cubicBezTo>
                <a:cubicBezTo>
                  <a:pt x="1265105" y="11435"/>
                  <a:pt x="1441480" y="14723"/>
                  <a:pt x="1648047" y="0"/>
                </a:cubicBezTo>
                <a:cubicBezTo>
                  <a:pt x="1618832" y="164525"/>
                  <a:pt x="1588482" y="308399"/>
                  <a:pt x="1544769" y="490175"/>
                </a:cubicBezTo>
                <a:cubicBezTo>
                  <a:pt x="1501056" y="671951"/>
                  <a:pt x="1449701" y="891010"/>
                  <a:pt x="1428307" y="1042925"/>
                </a:cubicBezTo>
                <a:cubicBezTo>
                  <a:pt x="1406912" y="1194840"/>
                  <a:pt x="1333877" y="1443820"/>
                  <a:pt x="1318437" y="1564387"/>
                </a:cubicBezTo>
                <a:cubicBezTo>
                  <a:pt x="1176636" y="1566587"/>
                  <a:pt x="910210" y="1553122"/>
                  <a:pt x="804246" y="1564387"/>
                </a:cubicBezTo>
                <a:cubicBezTo>
                  <a:pt x="698282" y="1575652"/>
                  <a:pt x="464313" y="1546346"/>
                  <a:pt x="329609" y="1564387"/>
                </a:cubicBezTo>
                <a:cubicBezTo>
                  <a:pt x="302245" y="1417072"/>
                  <a:pt x="255326" y="1286852"/>
                  <a:pt x="216443" y="1027281"/>
                </a:cubicBezTo>
                <a:cubicBezTo>
                  <a:pt x="177561" y="767710"/>
                  <a:pt x="136076" y="648206"/>
                  <a:pt x="109870" y="521462"/>
                </a:cubicBezTo>
                <a:cubicBezTo>
                  <a:pt x="83663" y="394718"/>
                  <a:pt x="37053" y="216006"/>
                  <a:pt x="0" y="0"/>
                </a:cubicBezTo>
                <a:close/>
              </a:path>
              <a:path w="1648047" h="1564388" stroke="0" extrusionOk="0">
                <a:moveTo>
                  <a:pt x="0" y="0"/>
                </a:moveTo>
                <a:cubicBezTo>
                  <a:pt x="181861" y="28897"/>
                  <a:pt x="378224" y="429"/>
                  <a:pt x="582310" y="0"/>
                </a:cubicBezTo>
                <a:cubicBezTo>
                  <a:pt x="786396" y="-429"/>
                  <a:pt x="860955" y="-19340"/>
                  <a:pt x="1131659" y="0"/>
                </a:cubicBezTo>
                <a:cubicBezTo>
                  <a:pt x="1402363" y="19340"/>
                  <a:pt x="1437462" y="5040"/>
                  <a:pt x="1648047" y="0"/>
                </a:cubicBezTo>
                <a:cubicBezTo>
                  <a:pt x="1592875" y="137253"/>
                  <a:pt x="1555106" y="365759"/>
                  <a:pt x="1541473" y="505818"/>
                </a:cubicBezTo>
                <a:cubicBezTo>
                  <a:pt x="1527840" y="645877"/>
                  <a:pt x="1437811" y="877609"/>
                  <a:pt x="1431603" y="1027281"/>
                </a:cubicBezTo>
                <a:cubicBezTo>
                  <a:pt x="1425395" y="1176953"/>
                  <a:pt x="1381117" y="1379484"/>
                  <a:pt x="1318437" y="1564387"/>
                </a:cubicBezTo>
                <a:cubicBezTo>
                  <a:pt x="1210768" y="1555335"/>
                  <a:pt x="927279" y="1589251"/>
                  <a:pt x="814135" y="1564387"/>
                </a:cubicBezTo>
                <a:cubicBezTo>
                  <a:pt x="700991" y="1539523"/>
                  <a:pt x="468108" y="1567432"/>
                  <a:pt x="329609" y="1564387"/>
                </a:cubicBezTo>
                <a:cubicBezTo>
                  <a:pt x="327650" y="1436910"/>
                  <a:pt x="243612" y="1191712"/>
                  <a:pt x="223035" y="1058569"/>
                </a:cubicBezTo>
                <a:cubicBezTo>
                  <a:pt x="202459" y="925426"/>
                  <a:pt x="146426" y="796848"/>
                  <a:pt x="116462" y="552750"/>
                </a:cubicBezTo>
                <a:cubicBezTo>
                  <a:pt x="86498" y="308652"/>
                  <a:pt x="25037" y="214561"/>
                  <a:pt x="0" y="0"/>
                </a:cubicBezTo>
                <a:close/>
              </a:path>
            </a:pathLst>
          </a:custGeom>
          <a:solidFill>
            <a:srgbClr val="E5F8FF"/>
          </a:solidFill>
          <a:ln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424501891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Decoder</a:t>
            </a:r>
            <a:endParaRPr lang="id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82E4AD-7FE8-41FE-B862-D937A457F0B9}"/>
              </a:ext>
            </a:extLst>
          </p:cNvPr>
          <p:cNvSpPr/>
          <p:nvPr/>
        </p:nvSpPr>
        <p:spPr>
          <a:xfrm>
            <a:off x="8482189" y="5866028"/>
            <a:ext cx="2834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Reconstructed input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46EDF-CBEB-4731-8986-7B709008DFBE}"/>
              </a:ext>
            </a:extLst>
          </p:cNvPr>
          <p:cNvSpPr/>
          <p:nvPr/>
        </p:nvSpPr>
        <p:spPr>
          <a:xfrm>
            <a:off x="1537022" y="5865763"/>
            <a:ext cx="1530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293546088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What AutoEncoder does is </a:t>
            </a:r>
            <a:r>
              <a:rPr lang="en-US" dirty="0">
                <a:solidFill>
                  <a:srgbClr val="C00000"/>
                </a:solidFill>
              </a:rPr>
              <a:t>mapping</a:t>
            </a:r>
            <a:r>
              <a:rPr lang="en-US" dirty="0"/>
              <a:t> (unsupervised feature learning), </a:t>
            </a:r>
          </a:p>
          <a:p>
            <a:r>
              <a:rPr lang="en-US" dirty="0"/>
              <a:t>Extract </a:t>
            </a:r>
            <a:r>
              <a:rPr lang="en-US" dirty="0">
                <a:solidFill>
                  <a:srgbClr val="C00000"/>
                </a:solidFill>
              </a:rPr>
              <a:t>useful information </a:t>
            </a:r>
            <a:br>
              <a:rPr lang="en-US" dirty="0"/>
            </a:br>
            <a:r>
              <a:rPr lang="en-US" dirty="0"/>
              <a:t>(maybe object identities, properties, scene type, etc.)</a:t>
            </a:r>
          </a:p>
          <a:p>
            <a:r>
              <a:rPr lang="en-US" dirty="0"/>
              <a:t>Can be used for </a:t>
            </a:r>
            <a:r>
              <a:rPr lang="en-US" dirty="0">
                <a:solidFill>
                  <a:srgbClr val="C00000"/>
                </a:solidFill>
              </a:rPr>
              <a:t>downstream tasks</a:t>
            </a:r>
            <a:br>
              <a:rPr lang="en-US" dirty="0"/>
            </a:br>
            <a:r>
              <a:rPr lang="en-US" dirty="0"/>
              <a:t>(transfer learning, initialize weights, etc.)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generating new data (not probabilistic)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Autoencoder: Feature Learning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4610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5317697" cy="4025490"/>
          </a:xfrm>
        </p:spPr>
        <p:txBody>
          <a:bodyPr/>
          <a:lstStyle/>
          <a:p>
            <a:r>
              <a:rPr lang="en-US" sz="2200" dirty="0"/>
              <a:t>The basic problem is that the latent space results are not </a:t>
            </a:r>
            <a:r>
              <a:rPr lang="en-US" sz="2200" dirty="0">
                <a:solidFill>
                  <a:srgbClr val="C00000"/>
                </a:solidFill>
              </a:rPr>
              <a:t>continuously distributed</a:t>
            </a:r>
            <a:r>
              <a:rPr lang="en-US" sz="2200" dirty="0"/>
              <a:t>.</a:t>
            </a:r>
          </a:p>
          <a:p>
            <a:r>
              <a:rPr lang="en-US" sz="2200" dirty="0"/>
              <a:t>Unknown </a:t>
            </a:r>
            <a:r>
              <a:rPr lang="en-US" sz="2200" dirty="0">
                <a:solidFill>
                  <a:srgbClr val="0000FF"/>
                </a:solidFill>
              </a:rPr>
              <a:t>mean and variance</a:t>
            </a:r>
          </a:p>
          <a:p>
            <a:r>
              <a:rPr lang="en-US" sz="2200" dirty="0"/>
              <a:t>The encoding vector results are clustered and separated based </a:t>
            </a:r>
            <a:br>
              <a:rPr lang="en-US" sz="2200" dirty="0"/>
            </a:br>
            <a:r>
              <a:rPr lang="en-US" sz="2200" dirty="0"/>
              <a:t>on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Autoencoder: Feature Learning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71" name="Picture 70" descr="A close up of a map&#10;&#10;Description automatically generated">
            <a:extLst>
              <a:ext uri="{FF2B5EF4-FFF2-40B4-BE49-F238E27FC236}">
                <a16:creationId xmlns:a16="http://schemas.microsoft.com/office/drawing/2014/main" id="{687341E8-DF59-4172-87CE-3D752924E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7292" r="9012" b="14766"/>
          <a:stretch/>
        </p:blipFill>
        <p:spPr>
          <a:xfrm>
            <a:off x="5528930" y="1442743"/>
            <a:ext cx="6507125" cy="46977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362163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1DB0C2-5EA6-4870-AEE5-2F76AE19F0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dirty="0"/>
              <a:t>This is applicable if our goal is to replicate the input data</a:t>
            </a:r>
          </a:p>
          <a:p>
            <a:r>
              <a:rPr lang="en-US" dirty="0"/>
              <a:t>For example: </a:t>
            </a:r>
            <a:r>
              <a:rPr lang="en-US" dirty="0">
                <a:solidFill>
                  <a:srgbClr val="C00000"/>
                </a:solidFill>
              </a:rPr>
              <a:t>Image coloring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the structure of the output image must not change from the input</a:t>
            </a:r>
          </a:p>
          <a:p>
            <a:r>
              <a:rPr lang="en-US" dirty="0"/>
              <a:t>Or because we want to be used for </a:t>
            </a:r>
            <a:r>
              <a:rPr lang="en-US" dirty="0">
                <a:solidFill>
                  <a:srgbClr val="C00000"/>
                </a:solidFill>
              </a:rPr>
              <a:t>classification cases</a:t>
            </a:r>
          </a:p>
          <a:p>
            <a:pPr lvl="1"/>
            <a:r>
              <a:rPr lang="en-US" dirty="0"/>
              <a:t>Separation of latent space makes it easier to classify</a:t>
            </a:r>
          </a:p>
          <a:p>
            <a:pPr lvl="1"/>
            <a:r>
              <a:rPr lang="en-US" dirty="0"/>
              <a:t>To initialize a supervised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Autoencoder: Feature Learning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049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1DB0C2-5EA6-4870-AEE5-2F76AE19F0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r>
              <a:rPr lang="en-US" dirty="0"/>
              <a:t>But for the Generative Model, </a:t>
            </a:r>
            <a:br>
              <a:rPr lang="en-US" dirty="0"/>
            </a:br>
            <a:r>
              <a:rPr lang="en-US" dirty="0"/>
              <a:t>we want to produce data that is </a:t>
            </a:r>
            <a:r>
              <a:rPr lang="en-US" dirty="0">
                <a:solidFill>
                  <a:srgbClr val="C00000"/>
                </a:solidFill>
              </a:rPr>
              <a:t>completely new</a:t>
            </a:r>
            <a:r>
              <a:rPr lang="en-US" dirty="0"/>
              <a:t>, but similar to input</a:t>
            </a:r>
          </a:p>
          <a:p>
            <a:r>
              <a:rPr lang="en-US" dirty="0"/>
              <a:t>To achieve this, the latent space distribution must be </a:t>
            </a:r>
            <a:r>
              <a:rPr lang="en-US" dirty="0">
                <a:solidFill>
                  <a:srgbClr val="C00000"/>
                </a:solidFill>
              </a:rPr>
              <a:t>continuous</a:t>
            </a:r>
            <a:r>
              <a:rPr lang="en-US" dirty="0"/>
              <a:t> </a:t>
            </a:r>
          </a:p>
          <a:p>
            <a:r>
              <a:rPr lang="en-US" dirty="0"/>
              <a:t>Spread </a:t>
            </a:r>
            <a:r>
              <a:rPr lang="en-US" dirty="0">
                <a:solidFill>
                  <a:srgbClr val="C00000"/>
                </a:solidFill>
              </a:rPr>
              <a:t>evenly</a:t>
            </a:r>
            <a:r>
              <a:rPr lang="en-US" dirty="0"/>
              <a:t> for all data encoding with known </a:t>
            </a:r>
            <a:r>
              <a:rPr lang="en-US" dirty="0">
                <a:solidFill>
                  <a:srgbClr val="C00000"/>
                </a:solidFill>
              </a:rPr>
              <a:t>mean and variance</a:t>
            </a:r>
          </a:p>
          <a:p>
            <a:r>
              <a:rPr lang="en-US" dirty="0"/>
              <a:t>If latent space has discontinuity (distance between clusters), the resulting image will be strange and unrealistic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Autoencoder: Generative Model?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5769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Variational Autoencoder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520723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B1290-6749-4636-A115-D0234A09D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363" y="2009775"/>
            <a:ext cx="11102975" cy="402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The difference with the standard AE is that,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E153D2-4EB9-4530-9826-B68CD7EB3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41218" y="4107816"/>
            <a:ext cx="465364" cy="1684951"/>
          </a:xfrm>
          <a:prstGeom prst="rect">
            <a:avLst/>
          </a:prstGeom>
        </p:spPr>
      </p:pic>
      <p:sp>
        <p:nvSpPr>
          <p:cNvPr id="20" name="Flowchart: Manual Operation 19">
            <a:extLst>
              <a:ext uri="{FF2B5EF4-FFF2-40B4-BE49-F238E27FC236}">
                <a16:creationId xmlns:a16="http://schemas.microsoft.com/office/drawing/2014/main" id="{7901DD36-2043-4665-9104-C95F180AFCCC}"/>
              </a:ext>
            </a:extLst>
          </p:cNvPr>
          <p:cNvSpPr/>
          <p:nvPr/>
        </p:nvSpPr>
        <p:spPr>
          <a:xfrm rot="16200000">
            <a:off x="3965242" y="4168096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sp>
        <p:nvSpPr>
          <p:cNvPr id="23" name="Flowchart: Manual Operation 22">
            <a:extLst>
              <a:ext uri="{FF2B5EF4-FFF2-40B4-BE49-F238E27FC236}">
                <a16:creationId xmlns:a16="http://schemas.microsoft.com/office/drawing/2014/main" id="{BA18B771-7928-4F29-B5D1-6CE688FAA493}"/>
              </a:ext>
            </a:extLst>
          </p:cNvPr>
          <p:cNvSpPr/>
          <p:nvPr/>
        </p:nvSpPr>
        <p:spPr>
          <a:xfrm rot="5400000" flipH="1">
            <a:off x="6555776" y="4168097"/>
            <a:ext cx="1648047" cy="1564388"/>
          </a:xfrm>
          <a:custGeom>
            <a:avLst/>
            <a:gdLst>
              <a:gd name="connsiteX0" fmla="*/ 0 w 1648047"/>
              <a:gd name="connsiteY0" fmla="*/ 0 h 1564388"/>
              <a:gd name="connsiteX1" fmla="*/ 582310 w 1648047"/>
              <a:gd name="connsiteY1" fmla="*/ 0 h 1564388"/>
              <a:gd name="connsiteX2" fmla="*/ 1082218 w 1648047"/>
              <a:gd name="connsiteY2" fmla="*/ 0 h 1564388"/>
              <a:gd name="connsiteX3" fmla="*/ 1648047 w 1648047"/>
              <a:gd name="connsiteY3" fmla="*/ 0 h 1564388"/>
              <a:gd name="connsiteX4" fmla="*/ 1544769 w 1648047"/>
              <a:gd name="connsiteY4" fmla="*/ 490175 h 1564388"/>
              <a:gd name="connsiteX5" fmla="*/ 1428307 w 1648047"/>
              <a:gd name="connsiteY5" fmla="*/ 1042925 h 1564388"/>
              <a:gd name="connsiteX6" fmla="*/ 1318437 w 1648047"/>
              <a:gd name="connsiteY6" fmla="*/ 1564387 h 1564388"/>
              <a:gd name="connsiteX7" fmla="*/ 804246 w 1648047"/>
              <a:gd name="connsiteY7" fmla="*/ 1564387 h 1564388"/>
              <a:gd name="connsiteX8" fmla="*/ 329609 w 1648047"/>
              <a:gd name="connsiteY8" fmla="*/ 1564387 h 1564388"/>
              <a:gd name="connsiteX9" fmla="*/ 216443 w 1648047"/>
              <a:gd name="connsiteY9" fmla="*/ 1027281 h 1564388"/>
              <a:gd name="connsiteX10" fmla="*/ 109870 w 1648047"/>
              <a:gd name="connsiteY10" fmla="*/ 521462 h 1564388"/>
              <a:gd name="connsiteX11" fmla="*/ 0 w 1648047"/>
              <a:gd name="connsiteY11" fmla="*/ 0 h 156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88" fill="none" extrusionOk="0">
                <a:moveTo>
                  <a:pt x="0" y="0"/>
                </a:moveTo>
                <a:cubicBezTo>
                  <a:pt x="263080" y="-3893"/>
                  <a:pt x="399925" y="-2578"/>
                  <a:pt x="582310" y="0"/>
                </a:cubicBezTo>
                <a:cubicBezTo>
                  <a:pt x="764695" y="2578"/>
                  <a:pt x="899331" y="-11435"/>
                  <a:pt x="1082218" y="0"/>
                </a:cubicBezTo>
                <a:cubicBezTo>
                  <a:pt x="1265105" y="11435"/>
                  <a:pt x="1441480" y="14723"/>
                  <a:pt x="1648047" y="0"/>
                </a:cubicBezTo>
                <a:cubicBezTo>
                  <a:pt x="1618832" y="164525"/>
                  <a:pt x="1588482" y="308399"/>
                  <a:pt x="1544769" y="490175"/>
                </a:cubicBezTo>
                <a:cubicBezTo>
                  <a:pt x="1501056" y="671951"/>
                  <a:pt x="1449701" y="891010"/>
                  <a:pt x="1428307" y="1042925"/>
                </a:cubicBezTo>
                <a:cubicBezTo>
                  <a:pt x="1406912" y="1194840"/>
                  <a:pt x="1333877" y="1443820"/>
                  <a:pt x="1318437" y="1564387"/>
                </a:cubicBezTo>
                <a:cubicBezTo>
                  <a:pt x="1176636" y="1566587"/>
                  <a:pt x="910210" y="1553122"/>
                  <a:pt x="804246" y="1564387"/>
                </a:cubicBezTo>
                <a:cubicBezTo>
                  <a:pt x="698282" y="1575652"/>
                  <a:pt x="464313" y="1546346"/>
                  <a:pt x="329609" y="1564387"/>
                </a:cubicBezTo>
                <a:cubicBezTo>
                  <a:pt x="302245" y="1417072"/>
                  <a:pt x="255326" y="1286852"/>
                  <a:pt x="216443" y="1027281"/>
                </a:cubicBezTo>
                <a:cubicBezTo>
                  <a:pt x="177561" y="767710"/>
                  <a:pt x="136076" y="648206"/>
                  <a:pt x="109870" y="521462"/>
                </a:cubicBezTo>
                <a:cubicBezTo>
                  <a:pt x="83663" y="394718"/>
                  <a:pt x="37053" y="216006"/>
                  <a:pt x="0" y="0"/>
                </a:cubicBezTo>
                <a:close/>
              </a:path>
              <a:path w="1648047" h="1564388" stroke="0" extrusionOk="0">
                <a:moveTo>
                  <a:pt x="0" y="0"/>
                </a:moveTo>
                <a:cubicBezTo>
                  <a:pt x="181861" y="28897"/>
                  <a:pt x="378224" y="429"/>
                  <a:pt x="582310" y="0"/>
                </a:cubicBezTo>
                <a:cubicBezTo>
                  <a:pt x="786396" y="-429"/>
                  <a:pt x="860955" y="-19340"/>
                  <a:pt x="1131659" y="0"/>
                </a:cubicBezTo>
                <a:cubicBezTo>
                  <a:pt x="1402363" y="19340"/>
                  <a:pt x="1437462" y="5040"/>
                  <a:pt x="1648047" y="0"/>
                </a:cubicBezTo>
                <a:cubicBezTo>
                  <a:pt x="1592875" y="137253"/>
                  <a:pt x="1555106" y="365759"/>
                  <a:pt x="1541473" y="505818"/>
                </a:cubicBezTo>
                <a:cubicBezTo>
                  <a:pt x="1527840" y="645877"/>
                  <a:pt x="1437811" y="877609"/>
                  <a:pt x="1431603" y="1027281"/>
                </a:cubicBezTo>
                <a:cubicBezTo>
                  <a:pt x="1425395" y="1176953"/>
                  <a:pt x="1381117" y="1379484"/>
                  <a:pt x="1318437" y="1564387"/>
                </a:cubicBezTo>
                <a:cubicBezTo>
                  <a:pt x="1210768" y="1555335"/>
                  <a:pt x="927279" y="1589251"/>
                  <a:pt x="814135" y="1564387"/>
                </a:cubicBezTo>
                <a:cubicBezTo>
                  <a:pt x="700991" y="1539523"/>
                  <a:pt x="468108" y="1567432"/>
                  <a:pt x="329609" y="1564387"/>
                </a:cubicBezTo>
                <a:cubicBezTo>
                  <a:pt x="327650" y="1436910"/>
                  <a:pt x="243612" y="1191712"/>
                  <a:pt x="223035" y="1058569"/>
                </a:cubicBezTo>
                <a:cubicBezTo>
                  <a:pt x="202459" y="925426"/>
                  <a:pt x="146426" y="796848"/>
                  <a:pt x="116462" y="552750"/>
                </a:cubicBezTo>
                <a:cubicBezTo>
                  <a:pt x="86498" y="308652"/>
                  <a:pt x="25037" y="214561"/>
                  <a:pt x="0" y="0"/>
                </a:cubicBezTo>
                <a:close/>
              </a:path>
            </a:pathLst>
          </a:custGeom>
          <a:solidFill>
            <a:srgbClr val="E5F8FF"/>
          </a:solidFill>
          <a:ln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424501891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Decoder</a:t>
            </a:r>
            <a:endParaRPr lang="id-ID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0ADE107-480D-460D-8012-66ACF2254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776" y="4465864"/>
            <a:ext cx="935904" cy="9587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2878DA-975F-4160-A8E3-E3D9A6387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387" y="4482984"/>
            <a:ext cx="913076" cy="924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D90471-2A57-4425-B00E-161A614D50EC}"/>
                  </a:ext>
                </a:extLst>
              </p:cNvPr>
              <p:cNvSpPr txBox="1"/>
              <p:nvPr/>
            </p:nvSpPr>
            <p:spPr>
              <a:xfrm>
                <a:off x="3063354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D90471-2A57-4425-B00E-161A614D5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354" y="5404983"/>
                <a:ext cx="39074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290F2C-3AD9-4EA9-80A5-C4F30DC808CB}"/>
                  </a:ext>
                </a:extLst>
              </p:cNvPr>
              <p:cNvSpPr txBox="1"/>
              <p:nvPr/>
            </p:nvSpPr>
            <p:spPr>
              <a:xfrm>
                <a:off x="8752716" y="5407474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290F2C-3AD9-4EA9-80A5-C4F30DC80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716" y="5407474"/>
                <a:ext cx="390746" cy="461665"/>
              </a:xfrm>
              <a:prstGeom prst="rect">
                <a:avLst/>
              </a:prstGeom>
              <a:blipFill>
                <a:blip r:embed="rId7"/>
                <a:stretch>
                  <a:fillRect t="-1316" r="-18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96466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B1290-6749-4636-A115-D0234A09D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363" y="2009775"/>
            <a:ext cx="11102975" cy="4025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The difference with the standard AE is that, during the training process, 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VAE encoding output (in the middle) is </a:t>
            </a:r>
            <a:r>
              <a:rPr lang="en-US" sz="2200" dirty="0">
                <a:solidFill>
                  <a:srgbClr val="C00000"/>
                </a:solidFill>
              </a:rPr>
              <a:t>not just mapping </a:t>
            </a:r>
            <a:r>
              <a:rPr lang="en-US" sz="2200" dirty="0"/>
              <a:t>input to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12" name="Flowchart: Manual Operation 11">
            <a:extLst>
              <a:ext uri="{FF2B5EF4-FFF2-40B4-BE49-F238E27FC236}">
                <a16:creationId xmlns:a16="http://schemas.microsoft.com/office/drawing/2014/main" id="{8C44AC5C-98F4-4F14-A7AD-AB275613F6EA}"/>
              </a:ext>
            </a:extLst>
          </p:cNvPr>
          <p:cNvSpPr/>
          <p:nvPr/>
        </p:nvSpPr>
        <p:spPr>
          <a:xfrm rot="16200000">
            <a:off x="3433609" y="4164165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sp>
        <p:nvSpPr>
          <p:cNvPr id="13" name="Flowchart: Manual Operation 12">
            <a:extLst>
              <a:ext uri="{FF2B5EF4-FFF2-40B4-BE49-F238E27FC236}">
                <a16:creationId xmlns:a16="http://schemas.microsoft.com/office/drawing/2014/main" id="{7F41E1B6-65F2-4FB8-9F1D-CB14EB3F11C1}"/>
              </a:ext>
            </a:extLst>
          </p:cNvPr>
          <p:cNvSpPr/>
          <p:nvPr/>
        </p:nvSpPr>
        <p:spPr>
          <a:xfrm rot="5400000" flipH="1">
            <a:off x="7161840" y="4164166"/>
            <a:ext cx="1648047" cy="1564388"/>
          </a:xfrm>
          <a:custGeom>
            <a:avLst/>
            <a:gdLst>
              <a:gd name="connsiteX0" fmla="*/ 0 w 1648047"/>
              <a:gd name="connsiteY0" fmla="*/ 0 h 1564388"/>
              <a:gd name="connsiteX1" fmla="*/ 582310 w 1648047"/>
              <a:gd name="connsiteY1" fmla="*/ 0 h 1564388"/>
              <a:gd name="connsiteX2" fmla="*/ 1082218 w 1648047"/>
              <a:gd name="connsiteY2" fmla="*/ 0 h 1564388"/>
              <a:gd name="connsiteX3" fmla="*/ 1648047 w 1648047"/>
              <a:gd name="connsiteY3" fmla="*/ 0 h 1564388"/>
              <a:gd name="connsiteX4" fmla="*/ 1544769 w 1648047"/>
              <a:gd name="connsiteY4" fmla="*/ 490175 h 1564388"/>
              <a:gd name="connsiteX5" fmla="*/ 1428307 w 1648047"/>
              <a:gd name="connsiteY5" fmla="*/ 1042925 h 1564388"/>
              <a:gd name="connsiteX6" fmla="*/ 1318437 w 1648047"/>
              <a:gd name="connsiteY6" fmla="*/ 1564387 h 1564388"/>
              <a:gd name="connsiteX7" fmla="*/ 804246 w 1648047"/>
              <a:gd name="connsiteY7" fmla="*/ 1564387 h 1564388"/>
              <a:gd name="connsiteX8" fmla="*/ 329609 w 1648047"/>
              <a:gd name="connsiteY8" fmla="*/ 1564387 h 1564388"/>
              <a:gd name="connsiteX9" fmla="*/ 216443 w 1648047"/>
              <a:gd name="connsiteY9" fmla="*/ 1027281 h 1564388"/>
              <a:gd name="connsiteX10" fmla="*/ 109870 w 1648047"/>
              <a:gd name="connsiteY10" fmla="*/ 521462 h 1564388"/>
              <a:gd name="connsiteX11" fmla="*/ 0 w 1648047"/>
              <a:gd name="connsiteY11" fmla="*/ 0 h 156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88" fill="none" extrusionOk="0">
                <a:moveTo>
                  <a:pt x="0" y="0"/>
                </a:moveTo>
                <a:cubicBezTo>
                  <a:pt x="263080" y="-3893"/>
                  <a:pt x="399925" y="-2578"/>
                  <a:pt x="582310" y="0"/>
                </a:cubicBezTo>
                <a:cubicBezTo>
                  <a:pt x="764695" y="2578"/>
                  <a:pt x="899331" y="-11435"/>
                  <a:pt x="1082218" y="0"/>
                </a:cubicBezTo>
                <a:cubicBezTo>
                  <a:pt x="1265105" y="11435"/>
                  <a:pt x="1441480" y="14723"/>
                  <a:pt x="1648047" y="0"/>
                </a:cubicBezTo>
                <a:cubicBezTo>
                  <a:pt x="1618832" y="164525"/>
                  <a:pt x="1588482" y="308399"/>
                  <a:pt x="1544769" y="490175"/>
                </a:cubicBezTo>
                <a:cubicBezTo>
                  <a:pt x="1501056" y="671951"/>
                  <a:pt x="1449701" y="891010"/>
                  <a:pt x="1428307" y="1042925"/>
                </a:cubicBezTo>
                <a:cubicBezTo>
                  <a:pt x="1406912" y="1194840"/>
                  <a:pt x="1333877" y="1443820"/>
                  <a:pt x="1318437" y="1564387"/>
                </a:cubicBezTo>
                <a:cubicBezTo>
                  <a:pt x="1176636" y="1566587"/>
                  <a:pt x="910210" y="1553122"/>
                  <a:pt x="804246" y="1564387"/>
                </a:cubicBezTo>
                <a:cubicBezTo>
                  <a:pt x="698282" y="1575652"/>
                  <a:pt x="464313" y="1546346"/>
                  <a:pt x="329609" y="1564387"/>
                </a:cubicBezTo>
                <a:cubicBezTo>
                  <a:pt x="302245" y="1417072"/>
                  <a:pt x="255326" y="1286852"/>
                  <a:pt x="216443" y="1027281"/>
                </a:cubicBezTo>
                <a:cubicBezTo>
                  <a:pt x="177561" y="767710"/>
                  <a:pt x="136076" y="648206"/>
                  <a:pt x="109870" y="521462"/>
                </a:cubicBezTo>
                <a:cubicBezTo>
                  <a:pt x="83663" y="394718"/>
                  <a:pt x="37053" y="216006"/>
                  <a:pt x="0" y="0"/>
                </a:cubicBezTo>
                <a:close/>
              </a:path>
              <a:path w="1648047" h="1564388" stroke="0" extrusionOk="0">
                <a:moveTo>
                  <a:pt x="0" y="0"/>
                </a:moveTo>
                <a:cubicBezTo>
                  <a:pt x="181861" y="28897"/>
                  <a:pt x="378224" y="429"/>
                  <a:pt x="582310" y="0"/>
                </a:cubicBezTo>
                <a:cubicBezTo>
                  <a:pt x="786396" y="-429"/>
                  <a:pt x="860955" y="-19340"/>
                  <a:pt x="1131659" y="0"/>
                </a:cubicBezTo>
                <a:cubicBezTo>
                  <a:pt x="1402363" y="19340"/>
                  <a:pt x="1437462" y="5040"/>
                  <a:pt x="1648047" y="0"/>
                </a:cubicBezTo>
                <a:cubicBezTo>
                  <a:pt x="1592875" y="137253"/>
                  <a:pt x="1555106" y="365759"/>
                  <a:pt x="1541473" y="505818"/>
                </a:cubicBezTo>
                <a:cubicBezTo>
                  <a:pt x="1527840" y="645877"/>
                  <a:pt x="1437811" y="877609"/>
                  <a:pt x="1431603" y="1027281"/>
                </a:cubicBezTo>
                <a:cubicBezTo>
                  <a:pt x="1425395" y="1176953"/>
                  <a:pt x="1381117" y="1379484"/>
                  <a:pt x="1318437" y="1564387"/>
                </a:cubicBezTo>
                <a:cubicBezTo>
                  <a:pt x="1210768" y="1555335"/>
                  <a:pt x="927279" y="1589251"/>
                  <a:pt x="814135" y="1564387"/>
                </a:cubicBezTo>
                <a:cubicBezTo>
                  <a:pt x="700991" y="1539523"/>
                  <a:pt x="468108" y="1567432"/>
                  <a:pt x="329609" y="1564387"/>
                </a:cubicBezTo>
                <a:cubicBezTo>
                  <a:pt x="327650" y="1436910"/>
                  <a:pt x="243612" y="1191712"/>
                  <a:pt x="223035" y="1058569"/>
                </a:cubicBezTo>
                <a:cubicBezTo>
                  <a:pt x="202459" y="925426"/>
                  <a:pt x="146426" y="796848"/>
                  <a:pt x="116462" y="552750"/>
                </a:cubicBezTo>
                <a:cubicBezTo>
                  <a:pt x="86498" y="308652"/>
                  <a:pt x="25037" y="214561"/>
                  <a:pt x="0" y="0"/>
                </a:cubicBezTo>
                <a:close/>
              </a:path>
            </a:pathLst>
          </a:custGeom>
          <a:solidFill>
            <a:srgbClr val="E5F8FF"/>
          </a:solidFill>
          <a:ln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424501891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Decoder</a:t>
            </a:r>
            <a:endParaRPr lang="id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5ACF41-210F-4AB1-9A37-472A161C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143" y="4466995"/>
            <a:ext cx="935904" cy="958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F0A567-EDF4-4366-99F4-302F5F3A7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451" y="4484115"/>
            <a:ext cx="913076" cy="924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965C002-B54E-4030-826C-23CBE13EF0AE}"/>
                  </a:ext>
                </a:extLst>
              </p:cNvPr>
              <p:cNvSpPr/>
              <p:nvPr/>
            </p:nvSpPr>
            <p:spPr>
              <a:xfrm>
                <a:off x="5558326" y="4154659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rgbClr val="FFE98F"/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965C002-B54E-4030-826C-23CBE13EF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4154659"/>
                <a:ext cx="361507" cy="731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DF138C-FF38-4736-AC27-588A8A1289CA}"/>
                  </a:ext>
                </a:extLst>
              </p:cNvPr>
              <p:cNvSpPr/>
              <p:nvPr/>
            </p:nvSpPr>
            <p:spPr>
              <a:xfrm>
                <a:off x="5558326" y="5006542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DF138C-FF38-4736-AC27-588A8A128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5006542"/>
                <a:ext cx="361507" cy="731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FAC751D-A731-490D-B7A0-5B07CC405583}"/>
              </a:ext>
            </a:extLst>
          </p:cNvPr>
          <p:cNvSpPr/>
          <p:nvPr/>
        </p:nvSpPr>
        <p:spPr>
          <a:xfrm>
            <a:off x="6414887" y="4489160"/>
            <a:ext cx="361507" cy="914400"/>
          </a:xfrm>
          <a:custGeom>
            <a:avLst/>
            <a:gdLst>
              <a:gd name="connsiteX0" fmla="*/ 0 w 361507"/>
              <a:gd name="connsiteY0" fmla="*/ 0 h 914400"/>
              <a:gd name="connsiteX1" fmla="*/ 361507 w 361507"/>
              <a:gd name="connsiteY1" fmla="*/ 0 h 914400"/>
              <a:gd name="connsiteX2" fmla="*/ 361507 w 361507"/>
              <a:gd name="connsiteY2" fmla="*/ 438912 h 914400"/>
              <a:gd name="connsiteX3" fmla="*/ 361507 w 361507"/>
              <a:gd name="connsiteY3" fmla="*/ 914400 h 914400"/>
              <a:gd name="connsiteX4" fmla="*/ 0 w 361507"/>
              <a:gd name="connsiteY4" fmla="*/ 914400 h 914400"/>
              <a:gd name="connsiteX5" fmla="*/ 0 w 361507"/>
              <a:gd name="connsiteY5" fmla="*/ 475488 h 914400"/>
              <a:gd name="connsiteX6" fmla="*/ 0 w 361507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507" h="914400" fill="none" extrusionOk="0">
                <a:moveTo>
                  <a:pt x="0" y="0"/>
                </a:moveTo>
                <a:cubicBezTo>
                  <a:pt x="102028" y="-7327"/>
                  <a:pt x="192388" y="17479"/>
                  <a:pt x="361507" y="0"/>
                </a:cubicBezTo>
                <a:cubicBezTo>
                  <a:pt x="352882" y="97066"/>
                  <a:pt x="341897" y="341833"/>
                  <a:pt x="361507" y="438912"/>
                </a:cubicBezTo>
                <a:cubicBezTo>
                  <a:pt x="381117" y="535991"/>
                  <a:pt x="364280" y="772652"/>
                  <a:pt x="361507" y="914400"/>
                </a:cubicBezTo>
                <a:cubicBezTo>
                  <a:pt x="223957" y="927160"/>
                  <a:pt x="116317" y="917128"/>
                  <a:pt x="0" y="914400"/>
                </a:cubicBezTo>
                <a:cubicBezTo>
                  <a:pt x="2067" y="768471"/>
                  <a:pt x="-21626" y="660561"/>
                  <a:pt x="0" y="475488"/>
                </a:cubicBezTo>
                <a:cubicBezTo>
                  <a:pt x="21626" y="290415"/>
                  <a:pt x="22940" y="221665"/>
                  <a:pt x="0" y="0"/>
                </a:cubicBezTo>
                <a:close/>
              </a:path>
              <a:path w="361507" h="914400" stroke="0" extrusionOk="0">
                <a:moveTo>
                  <a:pt x="0" y="0"/>
                </a:moveTo>
                <a:cubicBezTo>
                  <a:pt x="136149" y="-8740"/>
                  <a:pt x="261421" y="17172"/>
                  <a:pt x="361507" y="0"/>
                </a:cubicBezTo>
                <a:cubicBezTo>
                  <a:pt x="378525" y="209789"/>
                  <a:pt x="381416" y="245623"/>
                  <a:pt x="361507" y="457200"/>
                </a:cubicBezTo>
                <a:cubicBezTo>
                  <a:pt x="341598" y="668777"/>
                  <a:pt x="369231" y="755993"/>
                  <a:pt x="361507" y="914400"/>
                </a:cubicBezTo>
                <a:cubicBezTo>
                  <a:pt x="188672" y="919534"/>
                  <a:pt x="129551" y="898927"/>
                  <a:pt x="0" y="914400"/>
                </a:cubicBezTo>
                <a:cubicBezTo>
                  <a:pt x="3946" y="737245"/>
                  <a:pt x="-9725" y="559636"/>
                  <a:pt x="0" y="457200"/>
                </a:cubicBezTo>
                <a:cubicBezTo>
                  <a:pt x="9725" y="354764"/>
                  <a:pt x="-13875" y="175923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7775481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sample</a:t>
            </a:r>
            <a:endParaRPr lang="id-ID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C464B2-12D8-41A0-BF45-DE485624ECE2}"/>
              </a:ext>
            </a:extLst>
          </p:cNvPr>
          <p:cNvCxnSpPr>
            <a:cxnSpLocks/>
          </p:cNvCxnSpPr>
          <p:nvPr/>
        </p:nvCxnSpPr>
        <p:spPr>
          <a:xfrm flipV="1">
            <a:off x="5092993" y="4509786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C45349-B3EB-4DD3-B5B6-B64A7EF051BD}"/>
              </a:ext>
            </a:extLst>
          </p:cNvPr>
          <p:cNvCxnSpPr>
            <a:cxnSpLocks/>
          </p:cNvCxnSpPr>
          <p:nvPr/>
        </p:nvCxnSpPr>
        <p:spPr>
          <a:xfrm>
            <a:off x="5092993" y="4999525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7561B2-5F34-4592-894F-BB6F194780DA}"/>
              </a:ext>
            </a:extLst>
          </p:cNvPr>
          <p:cNvCxnSpPr>
            <a:cxnSpLocks/>
          </p:cNvCxnSpPr>
          <p:nvPr/>
        </p:nvCxnSpPr>
        <p:spPr>
          <a:xfrm>
            <a:off x="5983631" y="4509786"/>
            <a:ext cx="365760" cy="3657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36EDB1-3209-4AAE-A70E-9C71C47455AF}"/>
              </a:ext>
            </a:extLst>
          </p:cNvPr>
          <p:cNvCxnSpPr>
            <a:cxnSpLocks/>
          </p:cNvCxnSpPr>
          <p:nvPr/>
        </p:nvCxnSpPr>
        <p:spPr>
          <a:xfrm flipV="1">
            <a:off x="5983631" y="4999525"/>
            <a:ext cx="365760" cy="3657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9CDA7F-E1FC-489D-BB1F-4294E15B9FED}"/>
              </a:ext>
            </a:extLst>
          </p:cNvPr>
          <p:cNvCxnSpPr>
            <a:cxnSpLocks/>
          </p:cNvCxnSpPr>
          <p:nvPr/>
        </p:nvCxnSpPr>
        <p:spPr>
          <a:xfrm>
            <a:off x="6850825" y="4946360"/>
            <a:ext cx="2743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6DC765-D409-4B4E-83EB-937ACD27EBB8}"/>
                  </a:ext>
                </a:extLst>
              </p:cNvPr>
              <p:cNvSpPr txBox="1"/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6DC765-D409-4B4E-83EB-937ACD27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2FB470-CFC5-41D9-A4C5-61C1BFF32011}"/>
                  </a:ext>
                </a:extLst>
              </p:cNvPr>
              <p:cNvSpPr txBox="1"/>
              <p:nvPr/>
            </p:nvSpPr>
            <p:spPr>
              <a:xfrm>
                <a:off x="9309616" y="5407474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2FB470-CFC5-41D9-A4C5-61C1BFF32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616" y="5407474"/>
                <a:ext cx="390746" cy="461665"/>
              </a:xfrm>
              <a:prstGeom prst="rect">
                <a:avLst/>
              </a:prstGeom>
              <a:blipFill>
                <a:blip r:embed="rId8"/>
                <a:stretch>
                  <a:fillRect t="-1316" r="-20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74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6B51F7-8393-4FE5-9C04-10FC7D232A5F}"/>
                  </a:ext>
                </a:extLst>
              </p:cNvPr>
              <p:cNvSpPr txBox="1"/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6B51F7-8393-4FE5-9C04-10FC7D232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53957C-AD7B-4A52-B277-FBC84617F34F}"/>
                  </a:ext>
                </a:extLst>
              </p:cNvPr>
              <p:cNvSpPr txBox="1"/>
              <p:nvPr/>
            </p:nvSpPr>
            <p:spPr>
              <a:xfrm>
                <a:off x="9309616" y="5407474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53957C-AD7B-4A52-B277-FBC84617F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616" y="5407474"/>
                <a:ext cx="390746" cy="461665"/>
              </a:xfrm>
              <a:prstGeom prst="rect">
                <a:avLst/>
              </a:prstGeom>
              <a:blipFill>
                <a:blip r:embed="rId4"/>
                <a:stretch>
                  <a:fillRect t="-1316" r="-20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B1290-6749-4636-A115-D0234A09D7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VAE maps input to output </a:t>
            </a:r>
            <a:r>
              <a:rPr lang="en-US" sz="2200" dirty="0">
                <a:solidFill>
                  <a:srgbClr val="C00000"/>
                </a:solidFill>
              </a:rPr>
              <a:t>data distribution </a:t>
            </a:r>
            <a:r>
              <a:rPr lang="en-US" sz="2200" dirty="0"/>
              <a:t>containing prior </a:t>
            </a:r>
            <a:br>
              <a:rPr lang="en-US" sz="2200" dirty="0"/>
            </a:br>
            <a:r>
              <a:rPr lang="en-US" sz="2200" dirty="0">
                <a:solidFill>
                  <a:srgbClr val="C00000"/>
                </a:solidFill>
              </a:rPr>
              <a:t>mean and covariance </a:t>
            </a:r>
            <a:r>
              <a:rPr lang="en-US" sz="2200" dirty="0"/>
              <a:t>(standard deviation) of the entire dataset</a:t>
            </a:r>
          </a:p>
        </p:txBody>
      </p:sp>
      <p:sp>
        <p:nvSpPr>
          <p:cNvPr id="10" name="Flowchart: Manual Operation 9">
            <a:extLst>
              <a:ext uri="{FF2B5EF4-FFF2-40B4-BE49-F238E27FC236}">
                <a16:creationId xmlns:a16="http://schemas.microsoft.com/office/drawing/2014/main" id="{DE588EA2-8004-414C-B087-89B19B96556C}"/>
              </a:ext>
            </a:extLst>
          </p:cNvPr>
          <p:cNvSpPr/>
          <p:nvPr/>
        </p:nvSpPr>
        <p:spPr>
          <a:xfrm rot="16200000">
            <a:off x="3433609" y="4164165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76AADF-A38B-49C9-86AC-205202C0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43" y="4466995"/>
            <a:ext cx="935904" cy="958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164EF-D7D1-4989-92F1-05300ED5449F}"/>
                  </a:ext>
                </a:extLst>
              </p:cNvPr>
              <p:cNvSpPr/>
              <p:nvPr/>
            </p:nvSpPr>
            <p:spPr>
              <a:xfrm>
                <a:off x="5558326" y="4154659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rgbClr val="FFE98F"/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60164EF-D7D1-4989-92F1-05300ED54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4154659"/>
                <a:ext cx="361507" cy="731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73D4512-9629-4B96-8AB9-3B9E9A4EBE09}"/>
                  </a:ext>
                </a:extLst>
              </p:cNvPr>
              <p:cNvSpPr/>
              <p:nvPr/>
            </p:nvSpPr>
            <p:spPr>
              <a:xfrm>
                <a:off x="5558326" y="5006542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73D4512-9629-4B96-8AB9-3B9E9A4EB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5006542"/>
                <a:ext cx="361507" cy="7315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14C9F1-D4B1-474B-A7F2-F4C959815EBA}"/>
              </a:ext>
            </a:extLst>
          </p:cNvPr>
          <p:cNvCxnSpPr>
            <a:cxnSpLocks/>
          </p:cNvCxnSpPr>
          <p:nvPr/>
        </p:nvCxnSpPr>
        <p:spPr>
          <a:xfrm flipV="1">
            <a:off x="5092993" y="4509786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9155E1-A39A-478A-A6A5-A36B4C41E243}"/>
              </a:ext>
            </a:extLst>
          </p:cNvPr>
          <p:cNvCxnSpPr>
            <a:cxnSpLocks/>
          </p:cNvCxnSpPr>
          <p:nvPr/>
        </p:nvCxnSpPr>
        <p:spPr>
          <a:xfrm>
            <a:off x="5092993" y="4999525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C155D8F-D074-449C-A4B3-EDB17A7EA7BA}"/>
              </a:ext>
            </a:extLst>
          </p:cNvPr>
          <p:cNvGrpSpPr/>
          <p:nvPr/>
        </p:nvGrpSpPr>
        <p:grpSpPr>
          <a:xfrm>
            <a:off x="5983631" y="4122336"/>
            <a:ext cx="3977896" cy="1648047"/>
            <a:chOff x="5983631" y="4122336"/>
            <a:chExt cx="3977896" cy="164804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874361-C082-4FA6-93F4-C252D8FF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48451" y="4484115"/>
              <a:ext cx="913076" cy="9244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A463A4-6F2D-4E14-AA63-6DC35917A4AF}"/>
                </a:ext>
              </a:extLst>
            </p:cNvPr>
            <p:cNvSpPr/>
            <p:nvPr/>
          </p:nvSpPr>
          <p:spPr>
            <a:xfrm>
              <a:off x="6414887" y="4489160"/>
              <a:ext cx="361507" cy="914400"/>
            </a:xfrm>
            <a:custGeom>
              <a:avLst/>
              <a:gdLst>
                <a:gd name="connsiteX0" fmla="*/ 0 w 361507"/>
                <a:gd name="connsiteY0" fmla="*/ 0 h 914400"/>
                <a:gd name="connsiteX1" fmla="*/ 361507 w 361507"/>
                <a:gd name="connsiteY1" fmla="*/ 0 h 914400"/>
                <a:gd name="connsiteX2" fmla="*/ 361507 w 361507"/>
                <a:gd name="connsiteY2" fmla="*/ 438912 h 914400"/>
                <a:gd name="connsiteX3" fmla="*/ 361507 w 361507"/>
                <a:gd name="connsiteY3" fmla="*/ 914400 h 914400"/>
                <a:gd name="connsiteX4" fmla="*/ 0 w 361507"/>
                <a:gd name="connsiteY4" fmla="*/ 914400 h 914400"/>
                <a:gd name="connsiteX5" fmla="*/ 0 w 361507"/>
                <a:gd name="connsiteY5" fmla="*/ 475488 h 914400"/>
                <a:gd name="connsiteX6" fmla="*/ 0 w 361507"/>
                <a:gd name="connsiteY6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507" h="914400" fill="none" extrusionOk="0">
                  <a:moveTo>
                    <a:pt x="0" y="0"/>
                  </a:moveTo>
                  <a:cubicBezTo>
                    <a:pt x="102028" y="-7327"/>
                    <a:pt x="192388" y="17479"/>
                    <a:pt x="361507" y="0"/>
                  </a:cubicBezTo>
                  <a:cubicBezTo>
                    <a:pt x="352882" y="97066"/>
                    <a:pt x="341897" y="341833"/>
                    <a:pt x="361507" y="438912"/>
                  </a:cubicBezTo>
                  <a:cubicBezTo>
                    <a:pt x="381117" y="535991"/>
                    <a:pt x="364280" y="772652"/>
                    <a:pt x="361507" y="914400"/>
                  </a:cubicBezTo>
                  <a:cubicBezTo>
                    <a:pt x="223957" y="927160"/>
                    <a:pt x="116317" y="917128"/>
                    <a:pt x="0" y="914400"/>
                  </a:cubicBezTo>
                  <a:cubicBezTo>
                    <a:pt x="2067" y="768471"/>
                    <a:pt x="-21626" y="660561"/>
                    <a:pt x="0" y="475488"/>
                  </a:cubicBezTo>
                  <a:cubicBezTo>
                    <a:pt x="21626" y="290415"/>
                    <a:pt x="22940" y="221665"/>
                    <a:pt x="0" y="0"/>
                  </a:cubicBezTo>
                  <a:close/>
                </a:path>
                <a:path w="361507" h="914400" stroke="0" extrusionOk="0">
                  <a:moveTo>
                    <a:pt x="0" y="0"/>
                  </a:moveTo>
                  <a:cubicBezTo>
                    <a:pt x="136149" y="-8740"/>
                    <a:pt x="261421" y="17172"/>
                    <a:pt x="361507" y="0"/>
                  </a:cubicBezTo>
                  <a:cubicBezTo>
                    <a:pt x="378525" y="209789"/>
                    <a:pt x="381416" y="245623"/>
                    <a:pt x="361507" y="457200"/>
                  </a:cubicBezTo>
                  <a:cubicBezTo>
                    <a:pt x="341598" y="668777"/>
                    <a:pt x="369231" y="755993"/>
                    <a:pt x="361507" y="914400"/>
                  </a:cubicBezTo>
                  <a:cubicBezTo>
                    <a:pt x="188672" y="919534"/>
                    <a:pt x="129551" y="898927"/>
                    <a:pt x="0" y="914400"/>
                  </a:cubicBezTo>
                  <a:cubicBezTo>
                    <a:pt x="3946" y="737245"/>
                    <a:pt x="-9725" y="559636"/>
                    <a:pt x="0" y="457200"/>
                  </a:cubicBezTo>
                  <a:cubicBezTo>
                    <a:pt x="9725" y="354764"/>
                    <a:pt x="-13875" y="17592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7775481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/>
                <a:t>sample</a:t>
              </a:r>
              <a:endParaRPr lang="id-ID" sz="14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754F090-EC8C-437F-9F64-722D7C26BFFC}"/>
                </a:ext>
              </a:extLst>
            </p:cNvPr>
            <p:cNvCxnSpPr>
              <a:cxnSpLocks/>
            </p:cNvCxnSpPr>
            <p:nvPr/>
          </p:nvCxnSpPr>
          <p:spPr>
            <a:xfrm>
              <a:off x="5983631" y="4509786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63CFDDC-2809-42FB-905E-1FCF1A9D1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3631" y="4999525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3695316-44C0-44A3-9D51-FCCD071E0F95}"/>
                </a:ext>
              </a:extLst>
            </p:cNvPr>
            <p:cNvCxnSpPr>
              <a:cxnSpLocks/>
            </p:cNvCxnSpPr>
            <p:nvPr/>
          </p:nvCxnSpPr>
          <p:spPr>
            <a:xfrm>
              <a:off x="6850825" y="4946360"/>
              <a:ext cx="274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Flowchart: Manual Operation 20">
              <a:extLst>
                <a:ext uri="{FF2B5EF4-FFF2-40B4-BE49-F238E27FC236}">
                  <a16:creationId xmlns:a16="http://schemas.microsoft.com/office/drawing/2014/main" id="{66F4CB16-9DAB-4BBD-BDB0-0EFF394461B6}"/>
                </a:ext>
              </a:extLst>
            </p:cNvPr>
            <p:cNvSpPr/>
            <p:nvPr/>
          </p:nvSpPr>
          <p:spPr>
            <a:xfrm rot="5400000" flipH="1">
              <a:off x="7161840" y="4164166"/>
              <a:ext cx="1648047" cy="1564388"/>
            </a:xfrm>
            <a:custGeom>
              <a:avLst/>
              <a:gdLst>
                <a:gd name="connsiteX0" fmla="*/ 0 w 1648047"/>
                <a:gd name="connsiteY0" fmla="*/ 0 h 1564388"/>
                <a:gd name="connsiteX1" fmla="*/ 582310 w 1648047"/>
                <a:gd name="connsiteY1" fmla="*/ 0 h 1564388"/>
                <a:gd name="connsiteX2" fmla="*/ 1082218 w 1648047"/>
                <a:gd name="connsiteY2" fmla="*/ 0 h 1564388"/>
                <a:gd name="connsiteX3" fmla="*/ 1648047 w 1648047"/>
                <a:gd name="connsiteY3" fmla="*/ 0 h 1564388"/>
                <a:gd name="connsiteX4" fmla="*/ 1544769 w 1648047"/>
                <a:gd name="connsiteY4" fmla="*/ 490175 h 1564388"/>
                <a:gd name="connsiteX5" fmla="*/ 1428307 w 1648047"/>
                <a:gd name="connsiteY5" fmla="*/ 1042925 h 1564388"/>
                <a:gd name="connsiteX6" fmla="*/ 1318437 w 1648047"/>
                <a:gd name="connsiteY6" fmla="*/ 1564387 h 1564388"/>
                <a:gd name="connsiteX7" fmla="*/ 804246 w 1648047"/>
                <a:gd name="connsiteY7" fmla="*/ 1564387 h 1564388"/>
                <a:gd name="connsiteX8" fmla="*/ 329609 w 1648047"/>
                <a:gd name="connsiteY8" fmla="*/ 1564387 h 1564388"/>
                <a:gd name="connsiteX9" fmla="*/ 216443 w 1648047"/>
                <a:gd name="connsiteY9" fmla="*/ 1027281 h 1564388"/>
                <a:gd name="connsiteX10" fmla="*/ 109870 w 1648047"/>
                <a:gd name="connsiteY10" fmla="*/ 521462 h 1564388"/>
                <a:gd name="connsiteX11" fmla="*/ 0 w 1648047"/>
                <a:gd name="connsiteY11" fmla="*/ 0 h 15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8047" h="1564388" fill="none" extrusionOk="0">
                  <a:moveTo>
                    <a:pt x="0" y="0"/>
                  </a:moveTo>
                  <a:cubicBezTo>
                    <a:pt x="263080" y="-3893"/>
                    <a:pt x="399925" y="-2578"/>
                    <a:pt x="582310" y="0"/>
                  </a:cubicBezTo>
                  <a:cubicBezTo>
                    <a:pt x="764695" y="2578"/>
                    <a:pt x="899331" y="-11435"/>
                    <a:pt x="1082218" y="0"/>
                  </a:cubicBezTo>
                  <a:cubicBezTo>
                    <a:pt x="1265105" y="11435"/>
                    <a:pt x="1441480" y="14723"/>
                    <a:pt x="1648047" y="0"/>
                  </a:cubicBezTo>
                  <a:cubicBezTo>
                    <a:pt x="1618832" y="164525"/>
                    <a:pt x="1588482" y="308399"/>
                    <a:pt x="1544769" y="490175"/>
                  </a:cubicBezTo>
                  <a:cubicBezTo>
                    <a:pt x="1501056" y="671951"/>
                    <a:pt x="1449701" y="891010"/>
                    <a:pt x="1428307" y="1042925"/>
                  </a:cubicBezTo>
                  <a:cubicBezTo>
                    <a:pt x="1406912" y="1194840"/>
                    <a:pt x="1333877" y="1443820"/>
                    <a:pt x="1318437" y="1564387"/>
                  </a:cubicBezTo>
                  <a:cubicBezTo>
                    <a:pt x="1176636" y="1566587"/>
                    <a:pt x="910210" y="1553122"/>
                    <a:pt x="804246" y="1564387"/>
                  </a:cubicBezTo>
                  <a:cubicBezTo>
                    <a:pt x="698282" y="1575652"/>
                    <a:pt x="464313" y="1546346"/>
                    <a:pt x="329609" y="1564387"/>
                  </a:cubicBezTo>
                  <a:cubicBezTo>
                    <a:pt x="302245" y="1417072"/>
                    <a:pt x="255326" y="1286852"/>
                    <a:pt x="216443" y="1027281"/>
                  </a:cubicBezTo>
                  <a:cubicBezTo>
                    <a:pt x="177561" y="767710"/>
                    <a:pt x="136076" y="648206"/>
                    <a:pt x="109870" y="521462"/>
                  </a:cubicBezTo>
                  <a:cubicBezTo>
                    <a:pt x="83663" y="394718"/>
                    <a:pt x="37053" y="216006"/>
                    <a:pt x="0" y="0"/>
                  </a:cubicBezTo>
                  <a:close/>
                </a:path>
                <a:path w="1648047" h="1564388" stroke="0" extrusionOk="0">
                  <a:moveTo>
                    <a:pt x="0" y="0"/>
                  </a:moveTo>
                  <a:cubicBezTo>
                    <a:pt x="181861" y="28897"/>
                    <a:pt x="378224" y="429"/>
                    <a:pt x="582310" y="0"/>
                  </a:cubicBezTo>
                  <a:cubicBezTo>
                    <a:pt x="786396" y="-429"/>
                    <a:pt x="860955" y="-19340"/>
                    <a:pt x="1131659" y="0"/>
                  </a:cubicBezTo>
                  <a:cubicBezTo>
                    <a:pt x="1402363" y="19340"/>
                    <a:pt x="1437462" y="5040"/>
                    <a:pt x="1648047" y="0"/>
                  </a:cubicBezTo>
                  <a:cubicBezTo>
                    <a:pt x="1592875" y="137253"/>
                    <a:pt x="1555106" y="365759"/>
                    <a:pt x="1541473" y="505818"/>
                  </a:cubicBezTo>
                  <a:cubicBezTo>
                    <a:pt x="1527840" y="645877"/>
                    <a:pt x="1437811" y="877609"/>
                    <a:pt x="1431603" y="1027281"/>
                  </a:cubicBezTo>
                  <a:cubicBezTo>
                    <a:pt x="1425395" y="1176953"/>
                    <a:pt x="1381117" y="1379484"/>
                    <a:pt x="1318437" y="1564387"/>
                  </a:cubicBezTo>
                  <a:cubicBezTo>
                    <a:pt x="1210768" y="1555335"/>
                    <a:pt x="927279" y="1589251"/>
                    <a:pt x="814135" y="1564387"/>
                  </a:cubicBezTo>
                  <a:cubicBezTo>
                    <a:pt x="700991" y="1539523"/>
                    <a:pt x="468108" y="1567432"/>
                    <a:pt x="329609" y="1564387"/>
                  </a:cubicBezTo>
                  <a:cubicBezTo>
                    <a:pt x="327650" y="1436910"/>
                    <a:pt x="243612" y="1191712"/>
                    <a:pt x="223035" y="1058569"/>
                  </a:cubicBezTo>
                  <a:cubicBezTo>
                    <a:pt x="202459" y="925426"/>
                    <a:pt x="146426" y="796848"/>
                    <a:pt x="116462" y="552750"/>
                  </a:cubicBezTo>
                  <a:cubicBezTo>
                    <a:pt x="86498" y="308652"/>
                    <a:pt x="25037" y="214561"/>
                    <a:pt x="0" y="0"/>
                  </a:cubicBezTo>
                  <a:close/>
                </a:path>
              </a:pathLst>
            </a:custGeom>
            <a:solidFill>
              <a:srgbClr val="E5F8FF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45018914">
                    <a:prstGeom prst="flowChartManualOperatio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Decoder</a:t>
              </a:r>
              <a:endParaRPr lang="id-ID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3AE415D-AFA5-42F1-9545-AA6389401C7B}"/>
              </a:ext>
            </a:extLst>
          </p:cNvPr>
          <p:cNvSpPr/>
          <p:nvPr/>
        </p:nvSpPr>
        <p:spPr>
          <a:xfrm>
            <a:off x="5972998" y="3937982"/>
            <a:ext cx="4106667" cy="20452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3050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06F626-231D-4CDB-870B-D3F3DDF8157C}"/>
                  </a:ext>
                </a:extLst>
              </p:cNvPr>
              <p:cNvSpPr txBox="1"/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06F626-231D-4CDB-870B-D3F3DDF81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4DEF20-67F6-40C3-80AF-0836D6B2F5D4}"/>
                  </a:ext>
                </a:extLst>
              </p:cNvPr>
              <p:cNvSpPr txBox="1"/>
              <p:nvPr/>
            </p:nvSpPr>
            <p:spPr>
              <a:xfrm>
                <a:off x="9309616" y="5407474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4DEF20-67F6-40C3-80AF-0836D6B2F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616" y="5407474"/>
                <a:ext cx="390746" cy="461665"/>
              </a:xfrm>
              <a:prstGeom prst="rect">
                <a:avLst/>
              </a:prstGeom>
              <a:blipFill>
                <a:blip r:embed="rId4"/>
                <a:stretch>
                  <a:fillRect t="-1316" r="-20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B1290-6749-4636-A115-D0234A09D7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The encoder does not learn to reduce data, But learns to </a:t>
            </a:r>
            <a:r>
              <a:rPr lang="en-US" sz="2200" dirty="0">
                <a:solidFill>
                  <a:srgbClr val="C00000"/>
                </a:solidFill>
              </a:rPr>
              <a:t>summarize</a:t>
            </a:r>
            <a:r>
              <a:rPr lang="en-US" sz="2200" dirty="0"/>
              <a:t> the dataset, </a:t>
            </a:r>
          </a:p>
          <a:p>
            <a:pPr lvl="1"/>
            <a:r>
              <a:rPr lang="en-US" dirty="0"/>
              <a:t>how the average distribution of attributes over its covariance, </a:t>
            </a:r>
          </a:p>
          <a:p>
            <a:pPr lvl="1"/>
            <a:r>
              <a:rPr lang="en-US" dirty="0"/>
              <a:t>the relationship between attributes</a:t>
            </a:r>
          </a:p>
        </p:txBody>
      </p:sp>
      <p:sp>
        <p:nvSpPr>
          <p:cNvPr id="12" name="Flowchart: Manual Operation 11">
            <a:extLst>
              <a:ext uri="{FF2B5EF4-FFF2-40B4-BE49-F238E27FC236}">
                <a16:creationId xmlns:a16="http://schemas.microsoft.com/office/drawing/2014/main" id="{C8FCABDF-0F0E-454D-AE11-FAECFE644ACE}"/>
              </a:ext>
            </a:extLst>
          </p:cNvPr>
          <p:cNvSpPr/>
          <p:nvPr/>
        </p:nvSpPr>
        <p:spPr>
          <a:xfrm rot="16200000">
            <a:off x="3433609" y="4164165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F90B77-A319-43F0-9C3B-33C751320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43" y="4466995"/>
            <a:ext cx="935904" cy="958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BDFA0C-3C82-4D8B-84DA-5196417AE49B}"/>
                  </a:ext>
                </a:extLst>
              </p:cNvPr>
              <p:cNvSpPr/>
              <p:nvPr/>
            </p:nvSpPr>
            <p:spPr>
              <a:xfrm>
                <a:off x="5558326" y="4154659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rgbClr val="FFE98F"/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BDFA0C-3C82-4D8B-84DA-5196417AE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4154659"/>
                <a:ext cx="361507" cy="731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33DC8B-EC26-420B-B1C5-562392AECE55}"/>
                  </a:ext>
                </a:extLst>
              </p:cNvPr>
              <p:cNvSpPr/>
              <p:nvPr/>
            </p:nvSpPr>
            <p:spPr>
              <a:xfrm>
                <a:off x="5558326" y="5006542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33DC8B-EC26-420B-B1C5-562392AEC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5006542"/>
                <a:ext cx="361507" cy="7315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C9611D-89F8-413B-8E70-02E28A99C317}"/>
              </a:ext>
            </a:extLst>
          </p:cNvPr>
          <p:cNvCxnSpPr>
            <a:cxnSpLocks/>
          </p:cNvCxnSpPr>
          <p:nvPr/>
        </p:nvCxnSpPr>
        <p:spPr>
          <a:xfrm flipV="1">
            <a:off x="5092993" y="4509786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13E802-39B9-4430-A038-6AB245D16622}"/>
              </a:ext>
            </a:extLst>
          </p:cNvPr>
          <p:cNvCxnSpPr>
            <a:cxnSpLocks/>
          </p:cNvCxnSpPr>
          <p:nvPr/>
        </p:nvCxnSpPr>
        <p:spPr>
          <a:xfrm>
            <a:off x="5092993" y="4999525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6B51D0-A325-4098-9960-119D745C8664}"/>
              </a:ext>
            </a:extLst>
          </p:cNvPr>
          <p:cNvGrpSpPr/>
          <p:nvPr/>
        </p:nvGrpSpPr>
        <p:grpSpPr>
          <a:xfrm>
            <a:off x="5983631" y="4122336"/>
            <a:ext cx="3977896" cy="1648047"/>
            <a:chOff x="5983631" y="4122336"/>
            <a:chExt cx="3977896" cy="16480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2CDDFD9-37C3-4968-9CFF-74F0F49C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48451" y="4484115"/>
              <a:ext cx="913076" cy="92449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E7321D-A5EE-43E5-9B9F-6E7EC671F2BB}"/>
                </a:ext>
              </a:extLst>
            </p:cNvPr>
            <p:cNvSpPr/>
            <p:nvPr/>
          </p:nvSpPr>
          <p:spPr>
            <a:xfrm>
              <a:off x="6414887" y="4489160"/>
              <a:ext cx="361507" cy="914400"/>
            </a:xfrm>
            <a:custGeom>
              <a:avLst/>
              <a:gdLst>
                <a:gd name="connsiteX0" fmla="*/ 0 w 361507"/>
                <a:gd name="connsiteY0" fmla="*/ 0 h 914400"/>
                <a:gd name="connsiteX1" fmla="*/ 361507 w 361507"/>
                <a:gd name="connsiteY1" fmla="*/ 0 h 914400"/>
                <a:gd name="connsiteX2" fmla="*/ 361507 w 361507"/>
                <a:gd name="connsiteY2" fmla="*/ 438912 h 914400"/>
                <a:gd name="connsiteX3" fmla="*/ 361507 w 361507"/>
                <a:gd name="connsiteY3" fmla="*/ 914400 h 914400"/>
                <a:gd name="connsiteX4" fmla="*/ 0 w 361507"/>
                <a:gd name="connsiteY4" fmla="*/ 914400 h 914400"/>
                <a:gd name="connsiteX5" fmla="*/ 0 w 361507"/>
                <a:gd name="connsiteY5" fmla="*/ 475488 h 914400"/>
                <a:gd name="connsiteX6" fmla="*/ 0 w 361507"/>
                <a:gd name="connsiteY6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507" h="914400" fill="none" extrusionOk="0">
                  <a:moveTo>
                    <a:pt x="0" y="0"/>
                  </a:moveTo>
                  <a:cubicBezTo>
                    <a:pt x="102028" y="-7327"/>
                    <a:pt x="192388" y="17479"/>
                    <a:pt x="361507" y="0"/>
                  </a:cubicBezTo>
                  <a:cubicBezTo>
                    <a:pt x="352882" y="97066"/>
                    <a:pt x="341897" y="341833"/>
                    <a:pt x="361507" y="438912"/>
                  </a:cubicBezTo>
                  <a:cubicBezTo>
                    <a:pt x="381117" y="535991"/>
                    <a:pt x="364280" y="772652"/>
                    <a:pt x="361507" y="914400"/>
                  </a:cubicBezTo>
                  <a:cubicBezTo>
                    <a:pt x="223957" y="927160"/>
                    <a:pt x="116317" y="917128"/>
                    <a:pt x="0" y="914400"/>
                  </a:cubicBezTo>
                  <a:cubicBezTo>
                    <a:pt x="2067" y="768471"/>
                    <a:pt x="-21626" y="660561"/>
                    <a:pt x="0" y="475488"/>
                  </a:cubicBezTo>
                  <a:cubicBezTo>
                    <a:pt x="21626" y="290415"/>
                    <a:pt x="22940" y="221665"/>
                    <a:pt x="0" y="0"/>
                  </a:cubicBezTo>
                  <a:close/>
                </a:path>
                <a:path w="361507" h="914400" stroke="0" extrusionOk="0">
                  <a:moveTo>
                    <a:pt x="0" y="0"/>
                  </a:moveTo>
                  <a:cubicBezTo>
                    <a:pt x="136149" y="-8740"/>
                    <a:pt x="261421" y="17172"/>
                    <a:pt x="361507" y="0"/>
                  </a:cubicBezTo>
                  <a:cubicBezTo>
                    <a:pt x="378525" y="209789"/>
                    <a:pt x="381416" y="245623"/>
                    <a:pt x="361507" y="457200"/>
                  </a:cubicBezTo>
                  <a:cubicBezTo>
                    <a:pt x="341598" y="668777"/>
                    <a:pt x="369231" y="755993"/>
                    <a:pt x="361507" y="914400"/>
                  </a:cubicBezTo>
                  <a:cubicBezTo>
                    <a:pt x="188672" y="919534"/>
                    <a:pt x="129551" y="898927"/>
                    <a:pt x="0" y="914400"/>
                  </a:cubicBezTo>
                  <a:cubicBezTo>
                    <a:pt x="3946" y="737245"/>
                    <a:pt x="-9725" y="559636"/>
                    <a:pt x="0" y="457200"/>
                  </a:cubicBezTo>
                  <a:cubicBezTo>
                    <a:pt x="9725" y="354764"/>
                    <a:pt x="-13875" y="17592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7775481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/>
                <a:t>sample</a:t>
              </a:r>
              <a:endParaRPr lang="id-ID" sz="14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4BDDCE-262D-4E72-8549-1E42D8CFE06B}"/>
                </a:ext>
              </a:extLst>
            </p:cNvPr>
            <p:cNvCxnSpPr>
              <a:cxnSpLocks/>
            </p:cNvCxnSpPr>
            <p:nvPr/>
          </p:nvCxnSpPr>
          <p:spPr>
            <a:xfrm>
              <a:off x="5983631" y="4509786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93FC0A-0FCC-41F3-897E-7A6387B3BC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3631" y="4999525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8B41B6-C1A2-448D-8390-58646163319A}"/>
                </a:ext>
              </a:extLst>
            </p:cNvPr>
            <p:cNvCxnSpPr>
              <a:cxnSpLocks/>
            </p:cNvCxnSpPr>
            <p:nvPr/>
          </p:nvCxnSpPr>
          <p:spPr>
            <a:xfrm>
              <a:off x="6850825" y="4946360"/>
              <a:ext cx="274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Flowchart: Manual Operation 23">
              <a:extLst>
                <a:ext uri="{FF2B5EF4-FFF2-40B4-BE49-F238E27FC236}">
                  <a16:creationId xmlns:a16="http://schemas.microsoft.com/office/drawing/2014/main" id="{C35AC5AC-40E9-44C3-B8CB-0F47C33879A7}"/>
                </a:ext>
              </a:extLst>
            </p:cNvPr>
            <p:cNvSpPr/>
            <p:nvPr/>
          </p:nvSpPr>
          <p:spPr>
            <a:xfrm rot="5400000" flipH="1">
              <a:off x="7161840" y="4164166"/>
              <a:ext cx="1648047" cy="1564388"/>
            </a:xfrm>
            <a:custGeom>
              <a:avLst/>
              <a:gdLst>
                <a:gd name="connsiteX0" fmla="*/ 0 w 1648047"/>
                <a:gd name="connsiteY0" fmla="*/ 0 h 1564388"/>
                <a:gd name="connsiteX1" fmla="*/ 582310 w 1648047"/>
                <a:gd name="connsiteY1" fmla="*/ 0 h 1564388"/>
                <a:gd name="connsiteX2" fmla="*/ 1082218 w 1648047"/>
                <a:gd name="connsiteY2" fmla="*/ 0 h 1564388"/>
                <a:gd name="connsiteX3" fmla="*/ 1648047 w 1648047"/>
                <a:gd name="connsiteY3" fmla="*/ 0 h 1564388"/>
                <a:gd name="connsiteX4" fmla="*/ 1544769 w 1648047"/>
                <a:gd name="connsiteY4" fmla="*/ 490175 h 1564388"/>
                <a:gd name="connsiteX5" fmla="*/ 1428307 w 1648047"/>
                <a:gd name="connsiteY5" fmla="*/ 1042925 h 1564388"/>
                <a:gd name="connsiteX6" fmla="*/ 1318437 w 1648047"/>
                <a:gd name="connsiteY6" fmla="*/ 1564387 h 1564388"/>
                <a:gd name="connsiteX7" fmla="*/ 804246 w 1648047"/>
                <a:gd name="connsiteY7" fmla="*/ 1564387 h 1564388"/>
                <a:gd name="connsiteX8" fmla="*/ 329609 w 1648047"/>
                <a:gd name="connsiteY8" fmla="*/ 1564387 h 1564388"/>
                <a:gd name="connsiteX9" fmla="*/ 216443 w 1648047"/>
                <a:gd name="connsiteY9" fmla="*/ 1027281 h 1564388"/>
                <a:gd name="connsiteX10" fmla="*/ 109870 w 1648047"/>
                <a:gd name="connsiteY10" fmla="*/ 521462 h 1564388"/>
                <a:gd name="connsiteX11" fmla="*/ 0 w 1648047"/>
                <a:gd name="connsiteY11" fmla="*/ 0 h 15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8047" h="1564388" fill="none" extrusionOk="0">
                  <a:moveTo>
                    <a:pt x="0" y="0"/>
                  </a:moveTo>
                  <a:cubicBezTo>
                    <a:pt x="263080" y="-3893"/>
                    <a:pt x="399925" y="-2578"/>
                    <a:pt x="582310" y="0"/>
                  </a:cubicBezTo>
                  <a:cubicBezTo>
                    <a:pt x="764695" y="2578"/>
                    <a:pt x="899331" y="-11435"/>
                    <a:pt x="1082218" y="0"/>
                  </a:cubicBezTo>
                  <a:cubicBezTo>
                    <a:pt x="1265105" y="11435"/>
                    <a:pt x="1441480" y="14723"/>
                    <a:pt x="1648047" y="0"/>
                  </a:cubicBezTo>
                  <a:cubicBezTo>
                    <a:pt x="1618832" y="164525"/>
                    <a:pt x="1588482" y="308399"/>
                    <a:pt x="1544769" y="490175"/>
                  </a:cubicBezTo>
                  <a:cubicBezTo>
                    <a:pt x="1501056" y="671951"/>
                    <a:pt x="1449701" y="891010"/>
                    <a:pt x="1428307" y="1042925"/>
                  </a:cubicBezTo>
                  <a:cubicBezTo>
                    <a:pt x="1406912" y="1194840"/>
                    <a:pt x="1333877" y="1443820"/>
                    <a:pt x="1318437" y="1564387"/>
                  </a:cubicBezTo>
                  <a:cubicBezTo>
                    <a:pt x="1176636" y="1566587"/>
                    <a:pt x="910210" y="1553122"/>
                    <a:pt x="804246" y="1564387"/>
                  </a:cubicBezTo>
                  <a:cubicBezTo>
                    <a:pt x="698282" y="1575652"/>
                    <a:pt x="464313" y="1546346"/>
                    <a:pt x="329609" y="1564387"/>
                  </a:cubicBezTo>
                  <a:cubicBezTo>
                    <a:pt x="302245" y="1417072"/>
                    <a:pt x="255326" y="1286852"/>
                    <a:pt x="216443" y="1027281"/>
                  </a:cubicBezTo>
                  <a:cubicBezTo>
                    <a:pt x="177561" y="767710"/>
                    <a:pt x="136076" y="648206"/>
                    <a:pt x="109870" y="521462"/>
                  </a:cubicBezTo>
                  <a:cubicBezTo>
                    <a:pt x="83663" y="394718"/>
                    <a:pt x="37053" y="216006"/>
                    <a:pt x="0" y="0"/>
                  </a:cubicBezTo>
                  <a:close/>
                </a:path>
                <a:path w="1648047" h="1564388" stroke="0" extrusionOk="0">
                  <a:moveTo>
                    <a:pt x="0" y="0"/>
                  </a:moveTo>
                  <a:cubicBezTo>
                    <a:pt x="181861" y="28897"/>
                    <a:pt x="378224" y="429"/>
                    <a:pt x="582310" y="0"/>
                  </a:cubicBezTo>
                  <a:cubicBezTo>
                    <a:pt x="786396" y="-429"/>
                    <a:pt x="860955" y="-19340"/>
                    <a:pt x="1131659" y="0"/>
                  </a:cubicBezTo>
                  <a:cubicBezTo>
                    <a:pt x="1402363" y="19340"/>
                    <a:pt x="1437462" y="5040"/>
                    <a:pt x="1648047" y="0"/>
                  </a:cubicBezTo>
                  <a:cubicBezTo>
                    <a:pt x="1592875" y="137253"/>
                    <a:pt x="1555106" y="365759"/>
                    <a:pt x="1541473" y="505818"/>
                  </a:cubicBezTo>
                  <a:cubicBezTo>
                    <a:pt x="1527840" y="645877"/>
                    <a:pt x="1437811" y="877609"/>
                    <a:pt x="1431603" y="1027281"/>
                  </a:cubicBezTo>
                  <a:cubicBezTo>
                    <a:pt x="1425395" y="1176953"/>
                    <a:pt x="1381117" y="1379484"/>
                    <a:pt x="1318437" y="1564387"/>
                  </a:cubicBezTo>
                  <a:cubicBezTo>
                    <a:pt x="1210768" y="1555335"/>
                    <a:pt x="927279" y="1589251"/>
                    <a:pt x="814135" y="1564387"/>
                  </a:cubicBezTo>
                  <a:cubicBezTo>
                    <a:pt x="700991" y="1539523"/>
                    <a:pt x="468108" y="1567432"/>
                    <a:pt x="329609" y="1564387"/>
                  </a:cubicBezTo>
                  <a:cubicBezTo>
                    <a:pt x="327650" y="1436910"/>
                    <a:pt x="243612" y="1191712"/>
                    <a:pt x="223035" y="1058569"/>
                  </a:cubicBezTo>
                  <a:cubicBezTo>
                    <a:pt x="202459" y="925426"/>
                    <a:pt x="146426" y="796848"/>
                    <a:pt x="116462" y="552750"/>
                  </a:cubicBezTo>
                  <a:cubicBezTo>
                    <a:pt x="86498" y="308652"/>
                    <a:pt x="25037" y="214561"/>
                    <a:pt x="0" y="0"/>
                  </a:cubicBezTo>
                  <a:close/>
                </a:path>
              </a:pathLst>
            </a:custGeom>
            <a:solidFill>
              <a:srgbClr val="E5F8FF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45018914">
                    <a:prstGeom prst="flowChartManualOperatio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Decoder</a:t>
              </a:r>
              <a:endParaRPr lang="id-ID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CD1F69D-094C-4E0E-B125-DE3A00C6AED2}"/>
              </a:ext>
            </a:extLst>
          </p:cNvPr>
          <p:cNvSpPr/>
          <p:nvPr/>
        </p:nvSpPr>
        <p:spPr>
          <a:xfrm>
            <a:off x="5972998" y="3937982"/>
            <a:ext cx="4106667" cy="20452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5989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The goal is to build a </a:t>
                </a:r>
                <a:r>
                  <a:rPr lang="en-US" dirty="0">
                    <a:solidFill>
                      <a:srgbClr val="FF0000"/>
                    </a:solidFill>
                  </a:rPr>
                  <a:t>function</a:t>
                </a:r>
                <a:r>
                  <a:rPr lang="en-US" dirty="0"/>
                  <a:t> that can </a:t>
                </a:r>
                <a:r>
                  <a:rPr lang="en-US" dirty="0">
                    <a:solidFill>
                      <a:srgbClr val="FF0000"/>
                    </a:solidFill>
                  </a:rPr>
                  <a:t>map</a:t>
                </a:r>
                <a:r>
                  <a:rPr lang="en-US" dirty="0"/>
                  <a:t> input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the output 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20438-608B-4669-82B7-FC8345651ABC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691" y="3545539"/>
            <a:ext cx="237744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F77A6C-96F6-4AD6-8A63-8114D0FDE6B6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748" y="3545539"/>
            <a:ext cx="237744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7389C5-0F62-4BE5-9ABD-9E6EF808DBC4}"/>
              </a:ext>
            </a:extLst>
          </p:cNvPr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861" y="3545539"/>
            <a:ext cx="2377440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CDA3AB-CAA9-4AE2-B28B-F31E40ABC2D0}"/>
              </a:ext>
            </a:extLst>
          </p:cNvPr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9805" y="3545539"/>
            <a:ext cx="2377440" cy="1828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5C048E-B7A8-4B5C-A29A-CDDC3C876D99}"/>
              </a:ext>
            </a:extLst>
          </p:cNvPr>
          <p:cNvSpPr txBox="1"/>
          <p:nvPr/>
        </p:nvSpPr>
        <p:spPr>
          <a:xfrm>
            <a:off x="1244879" y="3176207"/>
            <a:ext cx="153906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latin typeface="Calibri" panose="020F0502020204030204" pitchFamily="34" charset="0"/>
              </a:rPr>
              <a:t>Classification</a:t>
            </a:r>
            <a:endParaRPr lang="id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990171-1FD8-40F0-A9F4-FD4D6CEB07B2}"/>
              </a:ext>
            </a:extLst>
          </p:cNvPr>
          <p:cNvSpPr txBox="1"/>
          <p:nvPr/>
        </p:nvSpPr>
        <p:spPr>
          <a:xfrm>
            <a:off x="3623924" y="3181942"/>
            <a:ext cx="221187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latin typeface="Calibri" panose="020F0502020204030204" pitchFamily="34" charset="0"/>
              </a:rPr>
              <a:t>Object Detection</a:t>
            </a:r>
            <a:endParaRPr lang="id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034FF2-B9E5-4281-98F0-CE531DE26469}"/>
              </a:ext>
            </a:extLst>
          </p:cNvPr>
          <p:cNvSpPr txBox="1"/>
          <p:nvPr/>
        </p:nvSpPr>
        <p:spPr>
          <a:xfrm>
            <a:off x="6175416" y="3187677"/>
            <a:ext cx="253979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latin typeface="Calibri" panose="020F0502020204030204" pitchFamily="34" charset="0"/>
              </a:rPr>
              <a:t>Semantic Segmentation</a:t>
            </a:r>
            <a:endParaRPr lang="id-ID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683C07-6543-48C7-AD2B-083EEB94D45F}"/>
              </a:ext>
            </a:extLst>
          </p:cNvPr>
          <p:cNvSpPr txBox="1"/>
          <p:nvPr/>
        </p:nvSpPr>
        <p:spPr>
          <a:xfrm>
            <a:off x="9050011" y="3193412"/>
            <a:ext cx="222150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latin typeface="Calibri" panose="020F0502020204030204" pitchFamily="34" charset="0"/>
              </a:rPr>
              <a:t>Image captioning</a:t>
            </a:r>
            <a:endParaRPr lang="id-ID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AE4A1E-9B53-4D1C-8C82-E55777C3019D}"/>
              </a:ext>
            </a:extLst>
          </p:cNvPr>
          <p:cNvSpPr txBox="1"/>
          <p:nvPr/>
        </p:nvSpPr>
        <p:spPr>
          <a:xfrm>
            <a:off x="1244879" y="5357134"/>
            <a:ext cx="153906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latin typeface="Calibri" panose="020F0502020204030204" pitchFamily="34" charset="0"/>
              </a:rPr>
              <a:t>Cat</a:t>
            </a:r>
            <a:endParaRPr lang="id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25A5A6-71B1-4181-B3B4-277D8305BA5D}"/>
              </a:ext>
            </a:extLst>
          </p:cNvPr>
          <p:cNvSpPr txBox="1"/>
          <p:nvPr/>
        </p:nvSpPr>
        <p:spPr>
          <a:xfrm>
            <a:off x="3623925" y="5362869"/>
            <a:ext cx="221187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i="0" u="none" strike="noStrike" baseline="0" dirty="0">
                <a:solidFill>
                  <a:srgbClr val="FF0000"/>
                </a:solidFill>
                <a:latin typeface="Calibri-Bold"/>
              </a:rPr>
              <a:t>DOG</a:t>
            </a:r>
            <a:r>
              <a:rPr lang="id-ID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id-ID" sz="1800" i="0" u="none" strike="noStrike" baseline="0" dirty="0">
                <a:solidFill>
                  <a:srgbClr val="6AA94F"/>
                </a:solidFill>
                <a:latin typeface="Calibri-Bold"/>
              </a:rPr>
              <a:t>DOG</a:t>
            </a:r>
            <a:r>
              <a:rPr lang="id-ID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id-ID" sz="1800" i="0" u="none" strike="noStrike" baseline="0" dirty="0">
                <a:solidFill>
                  <a:srgbClr val="4A87E9"/>
                </a:solidFill>
                <a:latin typeface="Calibri-Bold"/>
              </a:rPr>
              <a:t>CAT</a:t>
            </a:r>
            <a:endParaRPr lang="id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2C3315-CF4D-43BF-B1A2-19EF97732B76}"/>
              </a:ext>
            </a:extLst>
          </p:cNvPr>
          <p:cNvSpPr txBox="1"/>
          <p:nvPr/>
        </p:nvSpPr>
        <p:spPr>
          <a:xfrm>
            <a:off x="6271815" y="5368604"/>
            <a:ext cx="234699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i="0" u="none" strike="noStrike" baseline="0" dirty="0">
                <a:solidFill>
                  <a:srgbClr val="6AA94F"/>
                </a:solidFill>
                <a:latin typeface="Calibri-Bold"/>
              </a:rPr>
              <a:t>GRASS</a:t>
            </a:r>
            <a:r>
              <a:rPr lang="id-ID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id-ID" sz="1800" i="0" u="none" strike="noStrike" baseline="0" dirty="0">
                <a:solidFill>
                  <a:srgbClr val="F2C332"/>
                </a:solidFill>
                <a:latin typeface="Calibri-Bold"/>
              </a:rPr>
              <a:t>CAT</a:t>
            </a:r>
            <a:r>
              <a:rPr lang="id-ID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id-ID" sz="1800" i="0" u="none" strike="noStrike" baseline="0" dirty="0">
                <a:solidFill>
                  <a:srgbClr val="A74D79"/>
                </a:solidFill>
                <a:latin typeface="Calibri-Bold"/>
              </a:rPr>
              <a:t>TREE</a:t>
            </a:r>
            <a:r>
              <a:rPr lang="id-ID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id-ID" sz="1800" i="0" u="none" strike="noStrike" baseline="0" dirty="0">
                <a:solidFill>
                  <a:srgbClr val="4A87E9"/>
                </a:solidFill>
                <a:latin typeface="Calibri-Bold"/>
              </a:rPr>
              <a:t>SKY</a:t>
            </a:r>
            <a:endParaRPr lang="id-ID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1046F5-D437-4E39-A856-4CE31A983A86}"/>
              </a:ext>
            </a:extLst>
          </p:cNvPr>
          <p:cNvSpPr txBox="1"/>
          <p:nvPr/>
        </p:nvSpPr>
        <p:spPr>
          <a:xfrm>
            <a:off x="8987266" y="5374339"/>
            <a:ext cx="234699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alibri" panose="020F0502020204030204" pitchFamily="34" charset="0"/>
              </a:rPr>
              <a:t>A cat sitting on a</a:t>
            </a:r>
          </a:p>
          <a:p>
            <a:pPr algn="ctr"/>
            <a:r>
              <a:rPr lang="en-US" sz="1800" b="0" i="0" u="none" strike="noStrike" baseline="0" dirty="0">
                <a:latin typeface="Calibri" panose="020F0502020204030204" pitchFamily="34" charset="0"/>
              </a:rPr>
              <a:t>suitcase on the floor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245030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138EAA-F4DD-4CF8-A2A2-825A239B6B87}"/>
                  </a:ext>
                </a:extLst>
              </p:cNvPr>
              <p:cNvSpPr txBox="1"/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138EAA-F4DD-4CF8-A2A2-825A239B6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4A9DA3-DCA8-4B39-8EAF-BBC1FADD5511}"/>
                  </a:ext>
                </a:extLst>
              </p:cNvPr>
              <p:cNvSpPr txBox="1"/>
              <p:nvPr/>
            </p:nvSpPr>
            <p:spPr>
              <a:xfrm>
                <a:off x="9309616" y="5407474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4A9DA3-DCA8-4B39-8EAF-BBC1FADD5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616" y="5407474"/>
                <a:ext cx="390746" cy="461665"/>
              </a:xfrm>
              <a:prstGeom prst="rect">
                <a:avLst/>
              </a:prstGeom>
              <a:blipFill>
                <a:blip r:embed="rId4"/>
                <a:stretch>
                  <a:fillRect t="-1316" r="-20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B1290-6749-4636-A115-D0234A09D7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In the </a:t>
            </a:r>
            <a:r>
              <a:rPr lang="en-US" sz="2200" dirty="0">
                <a:solidFill>
                  <a:srgbClr val="C00000"/>
                </a:solidFill>
              </a:rPr>
              <a:t>Decoder</a:t>
            </a:r>
            <a:r>
              <a:rPr lang="en-US" sz="2200" dirty="0"/>
              <a:t> side, we </a:t>
            </a:r>
            <a:r>
              <a:rPr lang="en-US" sz="2200" dirty="0">
                <a:solidFill>
                  <a:srgbClr val="C00000"/>
                </a:solidFill>
              </a:rPr>
              <a:t>sample</a:t>
            </a:r>
            <a:r>
              <a:rPr lang="en-US" sz="2200" dirty="0"/>
              <a:t> data </a:t>
            </a:r>
            <a:br>
              <a:rPr lang="en-US" sz="2200" dirty="0"/>
            </a:br>
            <a:r>
              <a:rPr lang="en-US" sz="2200" dirty="0"/>
              <a:t>(generate latent space randomly) based on the </a:t>
            </a:r>
            <a:r>
              <a:rPr lang="en-US" sz="2200" dirty="0">
                <a:solidFill>
                  <a:srgbClr val="C00000"/>
                </a:solidFill>
              </a:rPr>
              <a:t>mean and covariance </a:t>
            </a:r>
            <a:r>
              <a:rPr lang="en-US" sz="2200" dirty="0"/>
              <a:t>(standard deviation) obtained</a:t>
            </a:r>
          </a:p>
        </p:txBody>
      </p:sp>
      <p:sp>
        <p:nvSpPr>
          <p:cNvPr id="8" name="Flowchart: Manual Operation 7">
            <a:extLst>
              <a:ext uri="{FF2B5EF4-FFF2-40B4-BE49-F238E27FC236}">
                <a16:creationId xmlns:a16="http://schemas.microsoft.com/office/drawing/2014/main" id="{D7C4CAFA-F6B0-4009-9BE3-46C489779876}"/>
              </a:ext>
            </a:extLst>
          </p:cNvPr>
          <p:cNvSpPr/>
          <p:nvPr/>
        </p:nvSpPr>
        <p:spPr>
          <a:xfrm rot="16200000">
            <a:off x="3433609" y="4164165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86B199-6E57-466A-87E5-A2FDBCF5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43" y="4466995"/>
            <a:ext cx="935904" cy="958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D7B712-25A8-4B8B-AC4B-A7C8808302CF}"/>
                  </a:ext>
                </a:extLst>
              </p:cNvPr>
              <p:cNvSpPr/>
              <p:nvPr/>
            </p:nvSpPr>
            <p:spPr>
              <a:xfrm>
                <a:off x="5558326" y="4154659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rgbClr val="FFE98F"/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8D7B712-25A8-4B8B-AC4B-A7C880830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4154659"/>
                <a:ext cx="361507" cy="731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C9014D-3D59-49ED-BB42-AAFFA3148247}"/>
                  </a:ext>
                </a:extLst>
              </p:cNvPr>
              <p:cNvSpPr/>
              <p:nvPr/>
            </p:nvSpPr>
            <p:spPr>
              <a:xfrm>
                <a:off x="5558326" y="5006542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C9014D-3D59-49ED-BB42-AAFFA3148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5006542"/>
                <a:ext cx="361507" cy="7315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BE9AF2-386B-484B-B9A5-76E1712CDF56}"/>
              </a:ext>
            </a:extLst>
          </p:cNvPr>
          <p:cNvCxnSpPr>
            <a:cxnSpLocks/>
          </p:cNvCxnSpPr>
          <p:nvPr/>
        </p:nvCxnSpPr>
        <p:spPr>
          <a:xfrm flipV="1">
            <a:off x="5092993" y="4509786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A2DEF6-58E9-44EF-B04A-F7DF0766BC85}"/>
              </a:ext>
            </a:extLst>
          </p:cNvPr>
          <p:cNvCxnSpPr>
            <a:cxnSpLocks/>
          </p:cNvCxnSpPr>
          <p:nvPr/>
        </p:nvCxnSpPr>
        <p:spPr>
          <a:xfrm>
            <a:off x="5092993" y="4999525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5DCB5E-18D2-40CD-BC5B-A6C6C2744030}"/>
              </a:ext>
            </a:extLst>
          </p:cNvPr>
          <p:cNvGrpSpPr/>
          <p:nvPr/>
        </p:nvGrpSpPr>
        <p:grpSpPr>
          <a:xfrm>
            <a:off x="5983631" y="4122336"/>
            <a:ext cx="3977896" cy="1648047"/>
            <a:chOff x="5983631" y="4122336"/>
            <a:chExt cx="3977896" cy="164804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F7BB97E-D17C-4795-8B06-5818422ED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48451" y="4484115"/>
              <a:ext cx="913076" cy="92449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801B86-68CD-4AC8-9E0D-4C5CF1443FC3}"/>
                </a:ext>
              </a:extLst>
            </p:cNvPr>
            <p:cNvSpPr/>
            <p:nvPr/>
          </p:nvSpPr>
          <p:spPr>
            <a:xfrm>
              <a:off x="6414887" y="4489160"/>
              <a:ext cx="361507" cy="914400"/>
            </a:xfrm>
            <a:custGeom>
              <a:avLst/>
              <a:gdLst>
                <a:gd name="connsiteX0" fmla="*/ 0 w 361507"/>
                <a:gd name="connsiteY0" fmla="*/ 0 h 914400"/>
                <a:gd name="connsiteX1" fmla="*/ 361507 w 361507"/>
                <a:gd name="connsiteY1" fmla="*/ 0 h 914400"/>
                <a:gd name="connsiteX2" fmla="*/ 361507 w 361507"/>
                <a:gd name="connsiteY2" fmla="*/ 438912 h 914400"/>
                <a:gd name="connsiteX3" fmla="*/ 361507 w 361507"/>
                <a:gd name="connsiteY3" fmla="*/ 914400 h 914400"/>
                <a:gd name="connsiteX4" fmla="*/ 0 w 361507"/>
                <a:gd name="connsiteY4" fmla="*/ 914400 h 914400"/>
                <a:gd name="connsiteX5" fmla="*/ 0 w 361507"/>
                <a:gd name="connsiteY5" fmla="*/ 475488 h 914400"/>
                <a:gd name="connsiteX6" fmla="*/ 0 w 361507"/>
                <a:gd name="connsiteY6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507" h="914400" fill="none" extrusionOk="0">
                  <a:moveTo>
                    <a:pt x="0" y="0"/>
                  </a:moveTo>
                  <a:cubicBezTo>
                    <a:pt x="102028" y="-7327"/>
                    <a:pt x="192388" y="17479"/>
                    <a:pt x="361507" y="0"/>
                  </a:cubicBezTo>
                  <a:cubicBezTo>
                    <a:pt x="352882" y="97066"/>
                    <a:pt x="341897" y="341833"/>
                    <a:pt x="361507" y="438912"/>
                  </a:cubicBezTo>
                  <a:cubicBezTo>
                    <a:pt x="381117" y="535991"/>
                    <a:pt x="364280" y="772652"/>
                    <a:pt x="361507" y="914400"/>
                  </a:cubicBezTo>
                  <a:cubicBezTo>
                    <a:pt x="223957" y="927160"/>
                    <a:pt x="116317" y="917128"/>
                    <a:pt x="0" y="914400"/>
                  </a:cubicBezTo>
                  <a:cubicBezTo>
                    <a:pt x="2067" y="768471"/>
                    <a:pt x="-21626" y="660561"/>
                    <a:pt x="0" y="475488"/>
                  </a:cubicBezTo>
                  <a:cubicBezTo>
                    <a:pt x="21626" y="290415"/>
                    <a:pt x="22940" y="221665"/>
                    <a:pt x="0" y="0"/>
                  </a:cubicBezTo>
                  <a:close/>
                </a:path>
                <a:path w="361507" h="914400" stroke="0" extrusionOk="0">
                  <a:moveTo>
                    <a:pt x="0" y="0"/>
                  </a:moveTo>
                  <a:cubicBezTo>
                    <a:pt x="136149" y="-8740"/>
                    <a:pt x="261421" y="17172"/>
                    <a:pt x="361507" y="0"/>
                  </a:cubicBezTo>
                  <a:cubicBezTo>
                    <a:pt x="378525" y="209789"/>
                    <a:pt x="381416" y="245623"/>
                    <a:pt x="361507" y="457200"/>
                  </a:cubicBezTo>
                  <a:cubicBezTo>
                    <a:pt x="341598" y="668777"/>
                    <a:pt x="369231" y="755993"/>
                    <a:pt x="361507" y="914400"/>
                  </a:cubicBezTo>
                  <a:cubicBezTo>
                    <a:pt x="188672" y="919534"/>
                    <a:pt x="129551" y="898927"/>
                    <a:pt x="0" y="914400"/>
                  </a:cubicBezTo>
                  <a:cubicBezTo>
                    <a:pt x="3946" y="737245"/>
                    <a:pt x="-9725" y="559636"/>
                    <a:pt x="0" y="457200"/>
                  </a:cubicBezTo>
                  <a:cubicBezTo>
                    <a:pt x="9725" y="354764"/>
                    <a:pt x="-13875" y="17592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7775481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/>
                <a:t>sample</a:t>
              </a:r>
              <a:endParaRPr lang="id-ID" sz="14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DC4D34-192D-4473-BA4B-AAB07BB24751}"/>
                </a:ext>
              </a:extLst>
            </p:cNvPr>
            <p:cNvCxnSpPr>
              <a:cxnSpLocks/>
            </p:cNvCxnSpPr>
            <p:nvPr/>
          </p:nvCxnSpPr>
          <p:spPr>
            <a:xfrm>
              <a:off x="5983631" y="4509786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5D806F-E438-4363-9598-E6F9953B0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3631" y="4999525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8A5746C-F29F-41AB-B9CA-B24637E17F92}"/>
                </a:ext>
              </a:extLst>
            </p:cNvPr>
            <p:cNvCxnSpPr>
              <a:cxnSpLocks/>
            </p:cNvCxnSpPr>
            <p:nvPr/>
          </p:nvCxnSpPr>
          <p:spPr>
            <a:xfrm>
              <a:off x="6850825" y="4946360"/>
              <a:ext cx="274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Flowchart: Manual Operation 21">
              <a:extLst>
                <a:ext uri="{FF2B5EF4-FFF2-40B4-BE49-F238E27FC236}">
                  <a16:creationId xmlns:a16="http://schemas.microsoft.com/office/drawing/2014/main" id="{0D26438C-3CE3-461D-A174-5B6064AC7EAC}"/>
                </a:ext>
              </a:extLst>
            </p:cNvPr>
            <p:cNvSpPr/>
            <p:nvPr/>
          </p:nvSpPr>
          <p:spPr>
            <a:xfrm rot="5400000" flipH="1">
              <a:off x="7161840" y="4164166"/>
              <a:ext cx="1648047" cy="1564388"/>
            </a:xfrm>
            <a:custGeom>
              <a:avLst/>
              <a:gdLst>
                <a:gd name="connsiteX0" fmla="*/ 0 w 1648047"/>
                <a:gd name="connsiteY0" fmla="*/ 0 h 1564388"/>
                <a:gd name="connsiteX1" fmla="*/ 582310 w 1648047"/>
                <a:gd name="connsiteY1" fmla="*/ 0 h 1564388"/>
                <a:gd name="connsiteX2" fmla="*/ 1082218 w 1648047"/>
                <a:gd name="connsiteY2" fmla="*/ 0 h 1564388"/>
                <a:gd name="connsiteX3" fmla="*/ 1648047 w 1648047"/>
                <a:gd name="connsiteY3" fmla="*/ 0 h 1564388"/>
                <a:gd name="connsiteX4" fmla="*/ 1544769 w 1648047"/>
                <a:gd name="connsiteY4" fmla="*/ 490175 h 1564388"/>
                <a:gd name="connsiteX5" fmla="*/ 1428307 w 1648047"/>
                <a:gd name="connsiteY5" fmla="*/ 1042925 h 1564388"/>
                <a:gd name="connsiteX6" fmla="*/ 1318437 w 1648047"/>
                <a:gd name="connsiteY6" fmla="*/ 1564387 h 1564388"/>
                <a:gd name="connsiteX7" fmla="*/ 804246 w 1648047"/>
                <a:gd name="connsiteY7" fmla="*/ 1564387 h 1564388"/>
                <a:gd name="connsiteX8" fmla="*/ 329609 w 1648047"/>
                <a:gd name="connsiteY8" fmla="*/ 1564387 h 1564388"/>
                <a:gd name="connsiteX9" fmla="*/ 216443 w 1648047"/>
                <a:gd name="connsiteY9" fmla="*/ 1027281 h 1564388"/>
                <a:gd name="connsiteX10" fmla="*/ 109870 w 1648047"/>
                <a:gd name="connsiteY10" fmla="*/ 521462 h 1564388"/>
                <a:gd name="connsiteX11" fmla="*/ 0 w 1648047"/>
                <a:gd name="connsiteY11" fmla="*/ 0 h 15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8047" h="1564388" fill="none" extrusionOk="0">
                  <a:moveTo>
                    <a:pt x="0" y="0"/>
                  </a:moveTo>
                  <a:cubicBezTo>
                    <a:pt x="263080" y="-3893"/>
                    <a:pt x="399925" y="-2578"/>
                    <a:pt x="582310" y="0"/>
                  </a:cubicBezTo>
                  <a:cubicBezTo>
                    <a:pt x="764695" y="2578"/>
                    <a:pt x="899331" y="-11435"/>
                    <a:pt x="1082218" y="0"/>
                  </a:cubicBezTo>
                  <a:cubicBezTo>
                    <a:pt x="1265105" y="11435"/>
                    <a:pt x="1441480" y="14723"/>
                    <a:pt x="1648047" y="0"/>
                  </a:cubicBezTo>
                  <a:cubicBezTo>
                    <a:pt x="1618832" y="164525"/>
                    <a:pt x="1588482" y="308399"/>
                    <a:pt x="1544769" y="490175"/>
                  </a:cubicBezTo>
                  <a:cubicBezTo>
                    <a:pt x="1501056" y="671951"/>
                    <a:pt x="1449701" y="891010"/>
                    <a:pt x="1428307" y="1042925"/>
                  </a:cubicBezTo>
                  <a:cubicBezTo>
                    <a:pt x="1406912" y="1194840"/>
                    <a:pt x="1333877" y="1443820"/>
                    <a:pt x="1318437" y="1564387"/>
                  </a:cubicBezTo>
                  <a:cubicBezTo>
                    <a:pt x="1176636" y="1566587"/>
                    <a:pt x="910210" y="1553122"/>
                    <a:pt x="804246" y="1564387"/>
                  </a:cubicBezTo>
                  <a:cubicBezTo>
                    <a:pt x="698282" y="1575652"/>
                    <a:pt x="464313" y="1546346"/>
                    <a:pt x="329609" y="1564387"/>
                  </a:cubicBezTo>
                  <a:cubicBezTo>
                    <a:pt x="302245" y="1417072"/>
                    <a:pt x="255326" y="1286852"/>
                    <a:pt x="216443" y="1027281"/>
                  </a:cubicBezTo>
                  <a:cubicBezTo>
                    <a:pt x="177561" y="767710"/>
                    <a:pt x="136076" y="648206"/>
                    <a:pt x="109870" y="521462"/>
                  </a:cubicBezTo>
                  <a:cubicBezTo>
                    <a:pt x="83663" y="394718"/>
                    <a:pt x="37053" y="216006"/>
                    <a:pt x="0" y="0"/>
                  </a:cubicBezTo>
                  <a:close/>
                </a:path>
                <a:path w="1648047" h="1564388" stroke="0" extrusionOk="0">
                  <a:moveTo>
                    <a:pt x="0" y="0"/>
                  </a:moveTo>
                  <a:cubicBezTo>
                    <a:pt x="181861" y="28897"/>
                    <a:pt x="378224" y="429"/>
                    <a:pt x="582310" y="0"/>
                  </a:cubicBezTo>
                  <a:cubicBezTo>
                    <a:pt x="786396" y="-429"/>
                    <a:pt x="860955" y="-19340"/>
                    <a:pt x="1131659" y="0"/>
                  </a:cubicBezTo>
                  <a:cubicBezTo>
                    <a:pt x="1402363" y="19340"/>
                    <a:pt x="1437462" y="5040"/>
                    <a:pt x="1648047" y="0"/>
                  </a:cubicBezTo>
                  <a:cubicBezTo>
                    <a:pt x="1592875" y="137253"/>
                    <a:pt x="1555106" y="365759"/>
                    <a:pt x="1541473" y="505818"/>
                  </a:cubicBezTo>
                  <a:cubicBezTo>
                    <a:pt x="1527840" y="645877"/>
                    <a:pt x="1437811" y="877609"/>
                    <a:pt x="1431603" y="1027281"/>
                  </a:cubicBezTo>
                  <a:cubicBezTo>
                    <a:pt x="1425395" y="1176953"/>
                    <a:pt x="1381117" y="1379484"/>
                    <a:pt x="1318437" y="1564387"/>
                  </a:cubicBezTo>
                  <a:cubicBezTo>
                    <a:pt x="1210768" y="1555335"/>
                    <a:pt x="927279" y="1589251"/>
                    <a:pt x="814135" y="1564387"/>
                  </a:cubicBezTo>
                  <a:cubicBezTo>
                    <a:pt x="700991" y="1539523"/>
                    <a:pt x="468108" y="1567432"/>
                    <a:pt x="329609" y="1564387"/>
                  </a:cubicBezTo>
                  <a:cubicBezTo>
                    <a:pt x="327650" y="1436910"/>
                    <a:pt x="243612" y="1191712"/>
                    <a:pt x="223035" y="1058569"/>
                  </a:cubicBezTo>
                  <a:cubicBezTo>
                    <a:pt x="202459" y="925426"/>
                    <a:pt x="146426" y="796848"/>
                    <a:pt x="116462" y="552750"/>
                  </a:cubicBezTo>
                  <a:cubicBezTo>
                    <a:pt x="86498" y="308652"/>
                    <a:pt x="25037" y="214561"/>
                    <a:pt x="0" y="0"/>
                  </a:cubicBezTo>
                  <a:close/>
                </a:path>
              </a:pathLst>
            </a:custGeom>
            <a:solidFill>
              <a:srgbClr val="E5F8FF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45018914">
                    <a:prstGeom prst="flowChartManualOperatio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Decoder</a:t>
              </a:r>
              <a:endParaRPr lang="id-ID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B783DDB-2948-4AAA-9E63-3873E68E4862}"/>
              </a:ext>
            </a:extLst>
          </p:cNvPr>
          <p:cNvSpPr/>
          <p:nvPr/>
        </p:nvSpPr>
        <p:spPr>
          <a:xfrm>
            <a:off x="2230473" y="3937982"/>
            <a:ext cx="3266546" cy="20452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25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832A4-ED5A-4D1F-90F1-C8C677855D97}"/>
                  </a:ext>
                </a:extLst>
              </p:cNvPr>
              <p:cNvSpPr txBox="1"/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832A4-ED5A-4D1F-90F1-C8C67785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C863A8-F0D9-46D5-B6E5-891800CBCC11}"/>
                  </a:ext>
                </a:extLst>
              </p:cNvPr>
              <p:cNvSpPr txBox="1"/>
              <p:nvPr/>
            </p:nvSpPr>
            <p:spPr>
              <a:xfrm>
                <a:off x="9309616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C863A8-F0D9-46D5-B6E5-891800CB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616" y="5404983"/>
                <a:ext cx="390746" cy="461665"/>
              </a:xfrm>
              <a:prstGeom prst="rect">
                <a:avLst/>
              </a:prstGeom>
              <a:blipFill>
                <a:blip r:embed="rId4"/>
                <a:stretch>
                  <a:fillRect t="-1333" r="-20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B1290-6749-4636-A115-D0234A09D7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The results of this random latent space are then given </a:t>
            </a:r>
            <a:br>
              <a:rPr lang="en-US" sz="2200" dirty="0"/>
            </a:br>
            <a:r>
              <a:rPr lang="en-US" sz="2200" dirty="0"/>
              <a:t>to the decoder to generate images</a:t>
            </a:r>
          </a:p>
        </p:txBody>
      </p:sp>
      <p:sp>
        <p:nvSpPr>
          <p:cNvPr id="8" name="Flowchart: Manual Operation 7">
            <a:extLst>
              <a:ext uri="{FF2B5EF4-FFF2-40B4-BE49-F238E27FC236}">
                <a16:creationId xmlns:a16="http://schemas.microsoft.com/office/drawing/2014/main" id="{EB614030-7CC9-43AD-A558-6D0E57833BEC}"/>
              </a:ext>
            </a:extLst>
          </p:cNvPr>
          <p:cNvSpPr/>
          <p:nvPr/>
        </p:nvSpPr>
        <p:spPr>
          <a:xfrm rot="16200000">
            <a:off x="3433609" y="4164165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78402-CB2E-41F1-A9C4-CC542C0F4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43" y="4466995"/>
            <a:ext cx="935904" cy="958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FC46D7-5BCA-4B33-95D2-4D386A3E81E5}"/>
                  </a:ext>
                </a:extLst>
              </p:cNvPr>
              <p:cNvSpPr/>
              <p:nvPr/>
            </p:nvSpPr>
            <p:spPr>
              <a:xfrm>
                <a:off x="5558326" y="4154659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rgbClr val="FFE98F"/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FC46D7-5BCA-4B33-95D2-4D386A3E8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4154659"/>
                <a:ext cx="361507" cy="731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2D32E99-0DA0-43DF-BAB1-22AA2FCEB1E7}"/>
                  </a:ext>
                </a:extLst>
              </p:cNvPr>
              <p:cNvSpPr/>
              <p:nvPr/>
            </p:nvSpPr>
            <p:spPr>
              <a:xfrm>
                <a:off x="5558326" y="5006542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2D32E99-0DA0-43DF-BAB1-22AA2FCE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5006542"/>
                <a:ext cx="361507" cy="7315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91D8D8-3CEC-47B9-80B0-B6166BC1F078}"/>
              </a:ext>
            </a:extLst>
          </p:cNvPr>
          <p:cNvCxnSpPr>
            <a:cxnSpLocks/>
          </p:cNvCxnSpPr>
          <p:nvPr/>
        </p:nvCxnSpPr>
        <p:spPr>
          <a:xfrm flipV="1">
            <a:off x="5092993" y="4509786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E9859B-D498-4F72-908F-AB8BA32B1173}"/>
              </a:ext>
            </a:extLst>
          </p:cNvPr>
          <p:cNvCxnSpPr>
            <a:cxnSpLocks/>
          </p:cNvCxnSpPr>
          <p:nvPr/>
        </p:nvCxnSpPr>
        <p:spPr>
          <a:xfrm>
            <a:off x="5092993" y="4999525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E438B-B5BD-4542-8B1A-E332DAA5E9C6}"/>
              </a:ext>
            </a:extLst>
          </p:cNvPr>
          <p:cNvGrpSpPr/>
          <p:nvPr/>
        </p:nvGrpSpPr>
        <p:grpSpPr>
          <a:xfrm>
            <a:off x="5983631" y="4122336"/>
            <a:ext cx="3977896" cy="1648047"/>
            <a:chOff x="5983631" y="4122336"/>
            <a:chExt cx="3977896" cy="164804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D1D638-EA51-4118-A522-F48DCC33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48451" y="4484115"/>
              <a:ext cx="913076" cy="92449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3F59ED-B76E-4AF9-9D27-61C8EDF58945}"/>
                </a:ext>
              </a:extLst>
            </p:cNvPr>
            <p:cNvSpPr/>
            <p:nvPr/>
          </p:nvSpPr>
          <p:spPr>
            <a:xfrm>
              <a:off x="6414887" y="4489160"/>
              <a:ext cx="361507" cy="914400"/>
            </a:xfrm>
            <a:custGeom>
              <a:avLst/>
              <a:gdLst>
                <a:gd name="connsiteX0" fmla="*/ 0 w 361507"/>
                <a:gd name="connsiteY0" fmla="*/ 0 h 914400"/>
                <a:gd name="connsiteX1" fmla="*/ 361507 w 361507"/>
                <a:gd name="connsiteY1" fmla="*/ 0 h 914400"/>
                <a:gd name="connsiteX2" fmla="*/ 361507 w 361507"/>
                <a:gd name="connsiteY2" fmla="*/ 438912 h 914400"/>
                <a:gd name="connsiteX3" fmla="*/ 361507 w 361507"/>
                <a:gd name="connsiteY3" fmla="*/ 914400 h 914400"/>
                <a:gd name="connsiteX4" fmla="*/ 0 w 361507"/>
                <a:gd name="connsiteY4" fmla="*/ 914400 h 914400"/>
                <a:gd name="connsiteX5" fmla="*/ 0 w 361507"/>
                <a:gd name="connsiteY5" fmla="*/ 475488 h 914400"/>
                <a:gd name="connsiteX6" fmla="*/ 0 w 361507"/>
                <a:gd name="connsiteY6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507" h="914400" fill="none" extrusionOk="0">
                  <a:moveTo>
                    <a:pt x="0" y="0"/>
                  </a:moveTo>
                  <a:cubicBezTo>
                    <a:pt x="102028" y="-7327"/>
                    <a:pt x="192388" y="17479"/>
                    <a:pt x="361507" y="0"/>
                  </a:cubicBezTo>
                  <a:cubicBezTo>
                    <a:pt x="352882" y="97066"/>
                    <a:pt x="341897" y="341833"/>
                    <a:pt x="361507" y="438912"/>
                  </a:cubicBezTo>
                  <a:cubicBezTo>
                    <a:pt x="381117" y="535991"/>
                    <a:pt x="364280" y="772652"/>
                    <a:pt x="361507" y="914400"/>
                  </a:cubicBezTo>
                  <a:cubicBezTo>
                    <a:pt x="223957" y="927160"/>
                    <a:pt x="116317" y="917128"/>
                    <a:pt x="0" y="914400"/>
                  </a:cubicBezTo>
                  <a:cubicBezTo>
                    <a:pt x="2067" y="768471"/>
                    <a:pt x="-21626" y="660561"/>
                    <a:pt x="0" y="475488"/>
                  </a:cubicBezTo>
                  <a:cubicBezTo>
                    <a:pt x="21626" y="290415"/>
                    <a:pt x="22940" y="221665"/>
                    <a:pt x="0" y="0"/>
                  </a:cubicBezTo>
                  <a:close/>
                </a:path>
                <a:path w="361507" h="914400" stroke="0" extrusionOk="0">
                  <a:moveTo>
                    <a:pt x="0" y="0"/>
                  </a:moveTo>
                  <a:cubicBezTo>
                    <a:pt x="136149" y="-8740"/>
                    <a:pt x="261421" y="17172"/>
                    <a:pt x="361507" y="0"/>
                  </a:cubicBezTo>
                  <a:cubicBezTo>
                    <a:pt x="378525" y="209789"/>
                    <a:pt x="381416" y="245623"/>
                    <a:pt x="361507" y="457200"/>
                  </a:cubicBezTo>
                  <a:cubicBezTo>
                    <a:pt x="341598" y="668777"/>
                    <a:pt x="369231" y="755993"/>
                    <a:pt x="361507" y="914400"/>
                  </a:cubicBezTo>
                  <a:cubicBezTo>
                    <a:pt x="188672" y="919534"/>
                    <a:pt x="129551" y="898927"/>
                    <a:pt x="0" y="914400"/>
                  </a:cubicBezTo>
                  <a:cubicBezTo>
                    <a:pt x="3946" y="737245"/>
                    <a:pt x="-9725" y="559636"/>
                    <a:pt x="0" y="457200"/>
                  </a:cubicBezTo>
                  <a:cubicBezTo>
                    <a:pt x="9725" y="354764"/>
                    <a:pt x="-13875" y="17592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7775481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/>
                <a:t>sample</a:t>
              </a:r>
              <a:endParaRPr lang="id-ID" sz="14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D46C83C-4866-4613-87DC-14DEE6D92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83631" y="4509786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3E73C2-D575-4277-BEA3-74F37D13E4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3631" y="4999525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AABDA8F-F426-4826-ABBA-BF736B5F0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50825" y="4946360"/>
              <a:ext cx="274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Flowchart: Manual Operation 21">
              <a:extLst>
                <a:ext uri="{FF2B5EF4-FFF2-40B4-BE49-F238E27FC236}">
                  <a16:creationId xmlns:a16="http://schemas.microsoft.com/office/drawing/2014/main" id="{5FCA8F2D-F305-4BC5-ACA1-348F4B341965}"/>
                </a:ext>
              </a:extLst>
            </p:cNvPr>
            <p:cNvSpPr/>
            <p:nvPr/>
          </p:nvSpPr>
          <p:spPr>
            <a:xfrm rot="5400000" flipH="1">
              <a:off x="7161840" y="4164166"/>
              <a:ext cx="1648047" cy="1564388"/>
            </a:xfrm>
            <a:custGeom>
              <a:avLst/>
              <a:gdLst>
                <a:gd name="connsiteX0" fmla="*/ 0 w 1648047"/>
                <a:gd name="connsiteY0" fmla="*/ 0 h 1564388"/>
                <a:gd name="connsiteX1" fmla="*/ 582310 w 1648047"/>
                <a:gd name="connsiteY1" fmla="*/ 0 h 1564388"/>
                <a:gd name="connsiteX2" fmla="*/ 1082218 w 1648047"/>
                <a:gd name="connsiteY2" fmla="*/ 0 h 1564388"/>
                <a:gd name="connsiteX3" fmla="*/ 1648047 w 1648047"/>
                <a:gd name="connsiteY3" fmla="*/ 0 h 1564388"/>
                <a:gd name="connsiteX4" fmla="*/ 1544769 w 1648047"/>
                <a:gd name="connsiteY4" fmla="*/ 490175 h 1564388"/>
                <a:gd name="connsiteX5" fmla="*/ 1428307 w 1648047"/>
                <a:gd name="connsiteY5" fmla="*/ 1042925 h 1564388"/>
                <a:gd name="connsiteX6" fmla="*/ 1318437 w 1648047"/>
                <a:gd name="connsiteY6" fmla="*/ 1564387 h 1564388"/>
                <a:gd name="connsiteX7" fmla="*/ 804246 w 1648047"/>
                <a:gd name="connsiteY7" fmla="*/ 1564387 h 1564388"/>
                <a:gd name="connsiteX8" fmla="*/ 329609 w 1648047"/>
                <a:gd name="connsiteY8" fmla="*/ 1564387 h 1564388"/>
                <a:gd name="connsiteX9" fmla="*/ 216443 w 1648047"/>
                <a:gd name="connsiteY9" fmla="*/ 1027281 h 1564388"/>
                <a:gd name="connsiteX10" fmla="*/ 109870 w 1648047"/>
                <a:gd name="connsiteY10" fmla="*/ 521462 h 1564388"/>
                <a:gd name="connsiteX11" fmla="*/ 0 w 1648047"/>
                <a:gd name="connsiteY11" fmla="*/ 0 h 15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8047" h="1564388" fill="none" extrusionOk="0">
                  <a:moveTo>
                    <a:pt x="0" y="0"/>
                  </a:moveTo>
                  <a:cubicBezTo>
                    <a:pt x="263080" y="-3893"/>
                    <a:pt x="399925" y="-2578"/>
                    <a:pt x="582310" y="0"/>
                  </a:cubicBezTo>
                  <a:cubicBezTo>
                    <a:pt x="764695" y="2578"/>
                    <a:pt x="899331" y="-11435"/>
                    <a:pt x="1082218" y="0"/>
                  </a:cubicBezTo>
                  <a:cubicBezTo>
                    <a:pt x="1265105" y="11435"/>
                    <a:pt x="1441480" y="14723"/>
                    <a:pt x="1648047" y="0"/>
                  </a:cubicBezTo>
                  <a:cubicBezTo>
                    <a:pt x="1618832" y="164525"/>
                    <a:pt x="1588482" y="308399"/>
                    <a:pt x="1544769" y="490175"/>
                  </a:cubicBezTo>
                  <a:cubicBezTo>
                    <a:pt x="1501056" y="671951"/>
                    <a:pt x="1449701" y="891010"/>
                    <a:pt x="1428307" y="1042925"/>
                  </a:cubicBezTo>
                  <a:cubicBezTo>
                    <a:pt x="1406912" y="1194840"/>
                    <a:pt x="1333877" y="1443820"/>
                    <a:pt x="1318437" y="1564387"/>
                  </a:cubicBezTo>
                  <a:cubicBezTo>
                    <a:pt x="1176636" y="1566587"/>
                    <a:pt x="910210" y="1553122"/>
                    <a:pt x="804246" y="1564387"/>
                  </a:cubicBezTo>
                  <a:cubicBezTo>
                    <a:pt x="698282" y="1575652"/>
                    <a:pt x="464313" y="1546346"/>
                    <a:pt x="329609" y="1564387"/>
                  </a:cubicBezTo>
                  <a:cubicBezTo>
                    <a:pt x="302245" y="1417072"/>
                    <a:pt x="255326" y="1286852"/>
                    <a:pt x="216443" y="1027281"/>
                  </a:cubicBezTo>
                  <a:cubicBezTo>
                    <a:pt x="177561" y="767710"/>
                    <a:pt x="136076" y="648206"/>
                    <a:pt x="109870" y="521462"/>
                  </a:cubicBezTo>
                  <a:cubicBezTo>
                    <a:pt x="83663" y="394718"/>
                    <a:pt x="37053" y="216006"/>
                    <a:pt x="0" y="0"/>
                  </a:cubicBezTo>
                  <a:close/>
                </a:path>
                <a:path w="1648047" h="1564388" stroke="0" extrusionOk="0">
                  <a:moveTo>
                    <a:pt x="0" y="0"/>
                  </a:moveTo>
                  <a:cubicBezTo>
                    <a:pt x="181861" y="28897"/>
                    <a:pt x="378224" y="429"/>
                    <a:pt x="582310" y="0"/>
                  </a:cubicBezTo>
                  <a:cubicBezTo>
                    <a:pt x="786396" y="-429"/>
                    <a:pt x="860955" y="-19340"/>
                    <a:pt x="1131659" y="0"/>
                  </a:cubicBezTo>
                  <a:cubicBezTo>
                    <a:pt x="1402363" y="19340"/>
                    <a:pt x="1437462" y="5040"/>
                    <a:pt x="1648047" y="0"/>
                  </a:cubicBezTo>
                  <a:cubicBezTo>
                    <a:pt x="1592875" y="137253"/>
                    <a:pt x="1555106" y="365759"/>
                    <a:pt x="1541473" y="505818"/>
                  </a:cubicBezTo>
                  <a:cubicBezTo>
                    <a:pt x="1527840" y="645877"/>
                    <a:pt x="1437811" y="877609"/>
                    <a:pt x="1431603" y="1027281"/>
                  </a:cubicBezTo>
                  <a:cubicBezTo>
                    <a:pt x="1425395" y="1176953"/>
                    <a:pt x="1381117" y="1379484"/>
                    <a:pt x="1318437" y="1564387"/>
                  </a:cubicBezTo>
                  <a:cubicBezTo>
                    <a:pt x="1210768" y="1555335"/>
                    <a:pt x="927279" y="1589251"/>
                    <a:pt x="814135" y="1564387"/>
                  </a:cubicBezTo>
                  <a:cubicBezTo>
                    <a:pt x="700991" y="1539523"/>
                    <a:pt x="468108" y="1567432"/>
                    <a:pt x="329609" y="1564387"/>
                  </a:cubicBezTo>
                  <a:cubicBezTo>
                    <a:pt x="327650" y="1436910"/>
                    <a:pt x="243612" y="1191712"/>
                    <a:pt x="223035" y="1058569"/>
                  </a:cubicBezTo>
                  <a:cubicBezTo>
                    <a:pt x="202459" y="925426"/>
                    <a:pt x="146426" y="796848"/>
                    <a:pt x="116462" y="552750"/>
                  </a:cubicBezTo>
                  <a:cubicBezTo>
                    <a:pt x="86498" y="308652"/>
                    <a:pt x="25037" y="214561"/>
                    <a:pt x="0" y="0"/>
                  </a:cubicBezTo>
                  <a:close/>
                </a:path>
              </a:pathLst>
            </a:custGeom>
            <a:solidFill>
              <a:srgbClr val="E5F8FF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45018914">
                    <a:prstGeom prst="flowChartManualOperatio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Decoder</a:t>
              </a:r>
              <a:endParaRPr lang="id-ID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41E3C78-5CEF-4ED7-8DA9-3D7B4050EAEF}"/>
              </a:ext>
            </a:extLst>
          </p:cNvPr>
          <p:cNvSpPr/>
          <p:nvPr/>
        </p:nvSpPr>
        <p:spPr>
          <a:xfrm>
            <a:off x="2189714" y="3770189"/>
            <a:ext cx="3373871" cy="204525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9747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B1290-6749-4636-A115-D0234A09D7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/>
              <a:t>In this way, generations are raised </a:t>
            </a:r>
            <a:r>
              <a:rPr lang="en-US" sz="2200" dirty="0">
                <a:solidFill>
                  <a:srgbClr val="C00000"/>
                </a:solidFill>
              </a:rPr>
              <a:t>stochastically</a:t>
            </a:r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596F5D1D-3F17-4C24-8071-EC6433258F66}"/>
              </a:ext>
            </a:extLst>
          </p:cNvPr>
          <p:cNvSpPr/>
          <p:nvPr/>
        </p:nvSpPr>
        <p:spPr>
          <a:xfrm rot="16200000">
            <a:off x="3433609" y="3547475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93381C-C164-4F20-AAE6-01E6DE40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143" y="3850305"/>
            <a:ext cx="935904" cy="958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EDD993-6752-430B-A0EC-AAEA5F9BD026}"/>
                  </a:ext>
                </a:extLst>
              </p:cNvPr>
              <p:cNvSpPr/>
              <p:nvPr/>
            </p:nvSpPr>
            <p:spPr>
              <a:xfrm>
                <a:off x="5558326" y="3537969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rgbClr val="FFE98F"/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EDD993-6752-430B-A0EC-AAEA5F9BD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3537969"/>
                <a:ext cx="361507" cy="731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3B20BF6-DD1B-472E-B0AC-812E1AB90128}"/>
                  </a:ext>
                </a:extLst>
              </p:cNvPr>
              <p:cNvSpPr/>
              <p:nvPr/>
            </p:nvSpPr>
            <p:spPr>
              <a:xfrm>
                <a:off x="5558326" y="4389852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3B20BF6-DD1B-472E-B0AC-812E1AB90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4389852"/>
                <a:ext cx="361507" cy="731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0304BA-4F3B-4C35-8FA0-1B1102D4B090}"/>
              </a:ext>
            </a:extLst>
          </p:cNvPr>
          <p:cNvCxnSpPr>
            <a:cxnSpLocks/>
          </p:cNvCxnSpPr>
          <p:nvPr/>
        </p:nvCxnSpPr>
        <p:spPr>
          <a:xfrm flipV="1">
            <a:off x="5092993" y="3893096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64482B-C1F5-4A16-A86A-E61BEC7A14AB}"/>
              </a:ext>
            </a:extLst>
          </p:cNvPr>
          <p:cNvCxnSpPr>
            <a:cxnSpLocks/>
          </p:cNvCxnSpPr>
          <p:nvPr/>
        </p:nvCxnSpPr>
        <p:spPr>
          <a:xfrm>
            <a:off x="5092993" y="4382835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97F18A-327E-4EE8-B4A2-068ECFE30C61}"/>
              </a:ext>
            </a:extLst>
          </p:cNvPr>
          <p:cNvGrpSpPr/>
          <p:nvPr/>
        </p:nvGrpSpPr>
        <p:grpSpPr>
          <a:xfrm>
            <a:off x="5983631" y="3505646"/>
            <a:ext cx="3977896" cy="1648047"/>
            <a:chOff x="5983631" y="4122336"/>
            <a:chExt cx="3977896" cy="16480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70D3D2-FB4F-4E32-AB31-8AF4FB305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8451" y="4484115"/>
              <a:ext cx="913076" cy="92449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BBF16C-C96E-4032-807E-6FF1D91CF9B7}"/>
                </a:ext>
              </a:extLst>
            </p:cNvPr>
            <p:cNvSpPr/>
            <p:nvPr/>
          </p:nvSpPr>
          <p:spPr>
            <a:xfrm>
              <a:off x="6414887" y="4489160"/>
              <a:ext cx="361507" cy="914400"/>
            </a:xfrm>
            <a:custGeom>
              <a:avLst/>
              <a:gdLst>
                <a:gd name="connsiteX0" fmla="*/ 0 w 361507"/>
                <a:gd name="connsiteY0" fmla="*/ 0 h 914400"/>
                <a:gd name="connsiteX1" fmla="*/ 361507 w 361507"/>
                <a:gd name="connsiteY1" fmla="*/ 0 h 914400"/>
                <a:gd name="connsiteX2" fmla="*/ 361507 w 361507"/>
                <a:gd name="connsiteY2" fmla="*/ 438912 h 914400"/>
                <a:gd name="connsiteX3" fmla="*/ 361507 w 361507"/>
                <a:gd name="connsiteY3" fmla="*/ 914400 h 914400"/>
                <a:gd name="connsiteX4" fmla="*/ 0 w 361507"/>
                <a:gd name="connsiteY4" fmla="*/ 914400 h 914400"/>
                <a:gd name="connsiteX5" fmla="*/ 0 w 361507"/>
                <a:gd name="connsiteY5" fmla="*/ 475488 h 914400"/>
                <a:gd name="connsiteX6" fmla="*/ 0 w 361507"/>
                <a:gd name="connsiteY6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507" h="914400" fill="none" extrusionOk="0">
                  <a:moveTo>
                    <a:pt x="0" y="0"/>
                  </a:moveTo>
                  <a:cubicBezTo>
                    <a:pt x="102028" y="-7327"/>
                    <a:pt x="192388" y="17479"/>
                    <a:pt x="361507" y="0"/>
                  </a:cubicBezTo>
                  <a:cubicBezTo>
                    <a:pt x="352882" y="97066"/>
                    <a:pt x="341897" y="341833"/>
                    <a:pt x="361507" y="438912"/>
                  </a:cubicBezTo>
                  <a:cubicBezTo>
                    <a:pt x="381117" y="535991"/>
                    <a:pt x="364280" y="772652"/>
                    <a:pt x="361507" y="914400"/>
                  </a:cubicBezTo>
                  <a:cubicBezTo>
                    <a:pt x="223957" y="927160"/>
                    <a:pt x="116317" y="917128"/>
                    <a:pt x="0" y="914400"/>
                  </a:cubicBezTo>
                  <a:cubicBezTo>
                    <a:pt x="2067" y="768471"/>
                    <a:pt x="-21626" y="660561"/>
                    <a:pt x="0" y="475488"/>
                  </a:cubicBezTo>
                  <a:cubicBezTo>
                    <a:pt x="21626" y="290415"/>
                    <a:pt x="22940" y="221665"/>
                    <a:pt x="0" y="0"/>
                  </a:cubicBezTo>
                  <a:close/>
                </a:path>
                <a:path w="361507" h="914400" stroke="0" extrusionOk="0">
                  <a:moveTo>
                    <a:pt x="0" y="0"/>
                  </a:moveTo>
                  <a:cubicBezTo>
                    <a:pt x="136149" y="-8740"/>
                    <a:pt x="261421" y="17172"/>
                    <a:pt x="361507" y="0"/>
                  </a:cubicBezTo>
                  <a:cubicBezTo>
                    <a:pt x="378525" y="209789"/>
                    <a:pt x="381416" y="245623"/>
                    <a:pt x="361507" y="457200"/>
                  </a:cubicBezTo>
                  <a:cubicBezTo>
                    <a:pt x="341598" y="668777"/>
                    <a:pt x="369231" y="755993"/>
                    <a:pt x="361507" y="914400"/>
                  </a:cubicBezTo>
                  <a:cubicBezTo>
                    <a:pt x="188672" y="919534"/>
                    <a:pt x="129551" y="898927"/>
                    <a:pt x="0" y="914400"/>
                  </a:cubicBezTo>
                  <a:cubicBezTo>
                    <a:pt x="3946" y="737245"/>
                    <a:pt x="-9725" y="559636"/>
                    <a:pt x="0" y="457200"/>
                  </a:cubicBezTo>
                  <a:cubicBezTo>
                    <a:pt x="9725" y="354764"/>
                    <a:pt x="-13875" y="17592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7775481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/>
                <a:t>sample</a:t>
              </a:r>
              <a:endParaRPr lang="id-ID" sz="14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8A2279-6CC1-4CCA-A60C-15818B2B2A2B}"/>
                </a:ext>
              </a:extLst>
            </p:cNvPr>
            <p:cNvCxnSpPr>
              <a:cxnSpLocks/>
            </p:cNvCxnSpPr>
            <p:nvPr/>
          </p:nvCxnSpPr>
          <p:spPr>
            <a:xfrm>
              <a:off x="5983631" y="4509786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2727101-4FA7-4B3E-A6FC-228F4A7F3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3631" y="4999525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3271C7D-896E-4818-9E36-F95DA5F3F4F4}"/>
                </a:ext>
              </a:extLst>
            </p:cNvPr>
            <p:cNvCxnSpPr>
              <a:cxnSpLocks/>
            </p:cNvCxnSpPr>
            <p:nvPr/>
          </p:nvCxnSpPr>
          <p:spPr>
            <a:xfrm>
              <a:off x="6850825" y="4946360"/>
              <a:ext cx="274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FED5B7B8-0C75-48EA-BEB3-0CB44DBF594B}"/>
                </a:ext>
              </a:extLst>
            </p:cNvPr>
            <p:cNvSpPr/>
            <p:nvPr/>
          </p:nvSpPr>
          <p:spPr>
            <a:xfrm rot="5400000" flipH="1">
              <a:off x="7161840" y="4164166"/>
              <a:ext cx="1648047" cy="1564388"/>
            </a:xfrm>
            <a:custGeom>
              <a:avLst/>
              <a:gdLst>
                <a:gd name="connsiteX0" fmla="*/ 0 w 1648047"/>
                <a:gd name="connsiteY0" fmla="*/ 0 h 1564388"/>
                <a:gd name="connsiteX1" fmla="*/ 582310 w 1648047"/>
                <a:gd name="connsiteY1" fmla="*/ 0 h 1564388"/>
                <a:gd name="connsiteX2" fmla="*/ 1082218 w 1648047"/>
                <a:gd name="connsiteY2" fmla="*/ 0 h 1564388"/>
                <a:gd name="connsiteX3" fmla="*/ 1648047 w 1648047"/>
                <a:gd name="connsiteY3" fmla="*/ 0 h 1564388"/>
                <a:gd name="connsiteX4" fmla="*/ 1544769 w 1648047"/>
                <a:gd name="connsiteY4" fmla="*/ 490175 h 1564388"/>
                <a:gd name="connsiteX5" fmla="*/ 1428307 w 1648047"/>
                <a:gd name="connsiteY5" fmla="*/ 1042925 h 1564388"/>
                <a:gd name="connsiteX6" fmla="*/ 1318437 w 1648047"/>
                <a:gd name="connsiteY6" fmla="*/ 1564387 h 1564388"/>
                <a:gd name="connsiteX7" fmla="*/ 804246 w 1648047"/>
                <a:gd name="connsiteY7" fmla="*/ 1564387 h 1564388"/>
                <a:gd name="connsiteX8" fmla="*/ 329609 w 1648047"/>
                <a:gd name="connsiteY8" fmla="*/ 1564387 h 1564388"/>
                <a:gd name="connsiteX9" fmla="*/ 216443 w 1648047"/>
                <a:gd name="connsiteY9" fmla="*/ 1027281 h 1564388"/>
                <a:gd name="connsiteX10" fmla="*/ 109870 w 1648047"/>
                <a:gd name="connsiteY10" fmla="*/ 521462 h 1564388"/>
                <a:gd name="connsiteX11" fmla="*/ 0 w 1648047"/>
                <a:gd name="connsiteY11" fmla="*/ 0 h 15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8047" h="1564388" fill="none" extrusionOk="0">
                  <a:moveTo>
                    <a:pt x="0" y="0"/>
                  </a:moveTo>
                  <a:cubicBezTo>
                    <a:pt x="263080" y="-3893"/>
                    <a:pt x="399925" y="-2578"/>
                    <a:pt x="582310" y="0"/>
                  </a:cubicBezTo>
                  <a:cubicBezTo>
                    <a:pt x="764695" y="2578"/>
                    <a:pt x="899331" y="-11435"/>
                    <a:pt x="1082218" y="0"/>
                  </a:cubicBezTo>
                  <a:cubicBezTo>
                    <a:pt x="1265105" y="11435"/>
                    <a:pt x="1441480" y="14723"/>
                    <a:pt x="1648047" y="0"/>
                  </a:cubicBezTo>
                  <a:cubicBezTo>
                    <a:pt x="1618832" y="164525"/>
                    <a:pt x="1588482" y="308399"/>
                    <a:pt x="1544769" y="490175"/>
                  </a:cubicBezTo>
                  <a:cubicBezTo>
                    <a:pt x="1501056" y="671951"/>
                    <a:pt x="1449701" y="891010"/>
                    <a:pt x="1428307" y="1042925"/>
                  </a:cubicBezTo>
                  <a:cubicBezTo>
                    <a:pt x="1406912" y="1194840"/>
                    <a:pt x="1333877" y="1443820"/>
                    <a:pt x="1318437" y="1564387"/>
                  </a:cubicBezTo>
                  <a:cubicBezTo>
                    <a:pt x="1176636" y="1566587"/>
                    <a:pt x="910210" y="1553122"/>
                    <a:pt x="804246" y="1564387"/>
                  </a:cubicBezTo>
                  <a:cubicBezTo>
                    <a:pt x="698282" y="1575652"/>
                    <a:pt x="464313" y="1546346"/>
                    <a:pt x="329609" y="1564387"/>
                  </a:cubicBezTo>
                  <a:cubicBezTo>
                    <a:pt x="302245" y="1417072"/>
                    <a:pt x="255326" y="1286852"/>
                    <a:pt x="216443" y="1027281"/>
                  </a:cubicBezTo>
                  <a:cubicBezTo>
                    <a:pt x="177561" y="767710"/>
                    <a:pt x="136076" y="648206"/>
                    <a:pt x="109870" y="521462"/>
                  </a:cubicBezTo>
                  <a:cubicBezTo>
                    <a:pt x="83663" y="394718"/>
                    <a:pt x="37053" y="216006"/>
                    <a:pt x="0" y="0"/>
                  </a:cubicBezTo>
                  <a:close/>
                </a:path>
                <a:path w="1648047" h="1564388" stroke="0" extrusionOk="0">
                  <a:moveTo>
                    <a:pt x="0" y="0"/>
                  </a:moveTo>
                  <a:cubicBezTo>
                    <a:pt x="181861" y="28897"/>
                    <a:pt x="378224" y="429"/>
                    <a:pt x="582310" y="0"/>
                  </a:cubicBezTo>
                  <a:cubicBezTo>
                    <a:pt x="786396" y="-429"/>
                    <a:pt x="860955" y="-19340"/>
                    <a:pt x="1131659" y="0"/>
                  </a:cubicBezTo>
                  <a:cubicBezTo>
                    <a:pt x="1402363" y="19340"/>
                    <a:pt x="1437462" y="5040"/>
                    <a:pt x="1648047" y="0"/>
                  </a:cubicBezTo>
                  <a:cubicBezTo>
                    <a:pt x="1592875" y="137253"/>
                    <a:pt x="1555106" y="365759"/>
                    <a:pt x="1541473" y="505818"/>
                  </a:cubicBezTo>
                  <a:cubicBezTo>
                    <a:pt x="1527840" y="645877"/>
                    <a:pt x="1437811" y="877609"/>
                    <a:pt x="1431603" y="1027281"/>
                  </a:cubicBezTo>
                  <a:cubicBezTo>
                    <a:pt x="1425395" y="1176953"/>
                    <a:pt x="1381117" y="1379484"/>
                    <a:pt x="1318437" y="1564387"/>
                  </a:cubicBezTo>
                  <a:cubicBezTo>
                    <a:pt x="1210768" y="1555335"/>
                    <a:pt x="927279" y="1589251"/>
                    <a:pt x="814135" y="1564387"/>
                  </a:cubicBezTo>
                  <a:cubicBezTo>
                    <a:pt x="700991" y="1539523"/>
                    <a:pt x="468108" y="1567432"/>
                    <a:pt x="329609" y="1564387"/>
                  </a:cubicBezTo>
                  <a:cubicBezTo>
                    <a:pt x="327650" y="1436910"/>
                    <a:pt x="243612" y="1191712"/>
                    <a:pt x="223035" y="1058569"/>
                  </a:cubicBezTo>
                  <a:cubicBezTo>
                    <a:pt x="202459" y="925426"/>
                    <a:pt x="146426" y="796848"/>
                    <a:pt x="116462" y="552750"/>
                  </a:cubicBezTo>
                  <a:cubicBezTo>
                    <a:pt x="86498" y="308652"/>
                    <a:pt x="25037" y="214561"/>
                    <a:pt x="0" y="0"/>
                  </a:cubicBezTo>
                  <a:close/>
                </a:path>
              </a:pathLst>
            </a:custGeom>
            <a:solidFill>
              <a:srgbClr val="E5F8FF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45018914">
                    <a:prstGeom prst="flowChartManualOperatio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Decoder</a:t>
              </a:r>
              <a:endParaRPr lang="id-ID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6E3D88-13E4-4BF2-AFC3-DAD49D34022A}"/>
                  </a:ext>
                </a:extLst>
              </p:cNvPr>
              <p:cNvSpPr txBox="1"/>
              <p:nvPr/>
            </p:nvSpPr>
            <p:spPr>
              <a:xfrm>
                <a:off x="2531722" y="4800164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6E3D88-13E4-4BF2-AFC3-DAD49D340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722" y="4800164"/>
                <a:ext cx="39074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D01114-5C92-41E7-80BB-6CE2D2E87136}"/>
                  </a:ext>
                </a:extLst>
              </p:cNvPr>
              <p:cNvSpPr txBox="1"/>
              <p:nvPr/>
            </p:nvSpPr>
            <p:spPr>
              <a:xfrm>
                <a:off x="9309616" y="4800164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D01114-5C92-41E7-80BB-6CE2D2E87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616" y="4800164"/>
                <a:ext cx="390746" cy="461665"/>
              </a:xfrm>
              <a:prstGeom prst="rect">
                <a:avLst/>
              </a:prstGeom>
              <a:blipFill>
                <a:blip r:embed="rId8"/>
                <a:stretch>
                  <a:fillRect t="-1316" r="-20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16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B1290-6749-4636-A115-D0234A09D7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That for the same input, even though it produces the same </a:t>
            </a:r>
            <a:br>
              <a:rPr lang="en-US" sz="2200" dirty="0"/>
            </a:br>
            <a:r>
              <a:rPr lang="en-US" sz="2200" dirty="0">
                <a:solidFill>
                  <a:srgbClr val="C00000"/>
                </a:solidFill>
              </a:rPr>
              <a:t>mean and standard deviation</a:t>
            </a:r>
            <a:r>
              <a:rPr lang="en-US" sz="2200" dirty="0"/>
              <a:t>,</a:t>
            </a:r>
          </a:p>
          <a:p>
            <a:r>
              <a:rPr lang="en-US" sz="2200" dirty="0"/>
              <a:t>The results of the encoding will be different each time it is tried because it is generated randomly (</a:t>
            </a:r>
            <a:r>
              <a:rPr lang="en-US" sz="2200" dirty="0">
                <a:solidFill>
                  <a:srgbClr val="C00000"/>
                </a:solidFill>
              </a:rPr>
              <a:t>not just mapping</a:t>
            </a:r>
            <a:r>
              <a:rPr lang="en-US" sz="2200" dirty="0"/>
              <a:t>)</a:t>
            </a:r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09BCFD36-A1D2-4593-B14F-81E024507368}"/>
              </a:ext>
            </a:extLst>
          </p:cNvPr>
          <p:cNvSpPr/>
          <p:nvPr/>
        </p:nvSpPr>
        <p:spPr>
          <a:xfrm rot="16200000">
            <a:off x="3433609" y="4164165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E36AF5-734C-482C-964C-53C6EB13E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143" y="4466995"/>
            <a:ext cx="935904" cy="958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EFCC8C-D759-499B-BFA3-4AED33F4FB42}"/>
                  </a:ext>
                </a:extLst>
              </p:cNvPr>
              <p:cNvSpPr/>
              <p:nvPr/>
            </p:nvSpPr>
            <p:spPr>
              <a:xfrm>
                <a:off x="5558326" y="4154659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rgbClr val="FFE98F"/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EFCC8C-D759-499B-BFA3-4AED33F4F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4154659"/>
                <a:ext cx="361507" cy="731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9E48DE-4569-402B-93F0-5294F3E6DA72}"/>
                  </a:ext>
                </a:extLst>
              </p:cNvPr>
              <p:cNvSpPr/>
              <p:nvPr/>
            </p:nvSpPr>
            <p:spPr>
              <a:xfrm>
                <a:off x="5558326" y="5006542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9E48DE-4569-402B-93F0-5294F3E6D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5006542"/>
                <a:ext cx="361507" cy="731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67F4CF-316A-49D7-BE2E-6C5EBCB6BA82}"/>
              </a:ext>
            </a:extLst>
          </p:cNvPr>
          <p:cNvCxnSpPr>
            <a:cxnSpLocks/>
          </p:cNvCxnSpPr>
          <p:nvPr/>
        </p:nvCxnSpPr>
        <p:spPr>
          <a:xfrm flipV="1">
            <a:off x="5092993" y="4509786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5CE63F-7D3B-4D75-B190-F16FB64E9442}"/>
              </a:ext>
            </a:extLst>
          </p:cNvPr>
          <p:cNvCxnSpPr>
            <a:cxnSpLocks/>
          </p:cNvCxnSpPr>
          <p:nvPr/>
        </p:nvCxnSpPr>
        <p:spPr>
          <a:xfrm>
            <a:off x="5092993" y="4999525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A9C5DA-FEAC-4664-9D3B-3893F12A71A3}"/>
              </a:ext>
            </a:extLst>
          </p:cNvPr>
          <p:cNvGrpSpPr/>
          <p:nvPr/>
        </p:nvGrpSpPr>
        <p:grpSpPr>
          <a:xfrm>
            <a:off x="5983631" y="4122336"/>
            <a:ext cx="3977896" cy="1648047"/>
            <a:chOff x="5983631" y="4122336"/>
            <a:chExt cx="3977896" cy="16480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54DEEF-7DF1-429C-B04C-1B9F34EB3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8451" y="4484115"/>
              <a:ext cx="913076" cy="92449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AF4FFB-F700-48A6-A1B0-7C1A3FBC0846}"/>
                </a:ext>
              </a:extLst>
            </p:cNvPr>
            <p:cNvSpPr/>
            <p:nvPr/>
          </p:nvSpPr>
          <p:spPr>
            <a:xfrm>
              <a:off x="6414887" y="4489160"/>
              <a:ext cx="361507" cy="914400"/>
            </a:xfrm>
            <a:custGeom>
              <a:avLst/>
              <a:gdLst>
                <a:gd name="connsiteX0" fmla="*/ 0 w 361507"/>
                <a:gd name="connsiteY0" fmla="*/ 0 h 914400"/>
                <a:gd name="connsiteX1" fmla="*/ 361507 w 361507"/>
                <a:gd name="connsiteY1" fmla="*/ 0 h 914400"/>
                <a:gd name="connsiteX2" fmla="*/ 361507 w 361507"/>
                <a:gd name="connsiteY2" fmla="*/ 438912 h 914400"/>
                <a:gd name="connsiteX3" fmla="*/ 361507 w 361507"/>
                <a:gd name="connsiteY3" fmla="*/ 914400 h 914400"/>
                <a:gd name="connsiteX4" fmla="*/ 0 w 361507"/>
                <a:gd name="connsiteY4" fmla="*/ 914400 h 914400"/>
                <a:gd name="connsiteX5" fmla="*/ 0 w 361507"/>
                <a:gd name="connsiteY5" fmla="*/ 475488 h 914400"/>
                <a:gd name="connsiteX6" fmla="*/ 0 w 361507"/>
                <a:gd name="connsiteY6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507" h="914400" fill="none" extrusionOk="0">
                  <a:moveTo>
                    <a:pt x="0" y="0"/>
                  </a:moveTo>
                  <a:cubicBezTo>
                    <a:pt x="102028" y="-7327"/>
                    <a:pt x="192388" y="17479"/>
                    <a:pt x="361507" y="0"/>
                  </a:cubicBezTo>
                  <a:cubicBezTo>
                    <a:pt x="352882" y="97066"/>
                    <a:pt x="341897" y="341833"/>
                    <a:pt x="361507" y="438912"/>
                  </a:cubicBezTo>
                  <a:cubicBezTo>
                    <a:pt x="381117" y="535991"/>
                    <a:pt x="364280" y="772652"/>
                    <a:pt x="361507" y="914400"/>
                  </a:cubicBezTo>
                  <a:cubicBezTo>
                    <a:pt x="223957" y="927160"/>
                    <a:pt x="116317" y="917128"/>
                    <a:pt x="0" y="914400"/>
                  </a:cubicBezTo>
                  <a:cubicBezTo>
                    <a:pt x="2067" y="768471"/>
                    <a:pt x="-21626" y="660561"/>
                    <a:pt x="0" y="475488"/>
                  </a:cubicBezTo>
                  <a:cubicBezTo>
                    <a:pt x="21626" y="290415"/>
                    <a:pt x="22940" y="221665"/>
                    <a:pt x="0" y="0"/>
                  </a:cubicBezTo>
                  <a:close/>
                </a:path>
                <a:path w="361507" h="914400" stroke="0" extrusionOk="0">
                  <a:moveTo>
                    <a:pt x="0" y="0"/>
                  </a:moveTo>
                  <a:cubicBezTo>
                    <a:pt x="136149" y="-8740"/>
                    <a:pt x="261421" y="17172"/>
                    <a:pt x="361507" y="0"/>
                  </a:cubicBezTo>
                  <a:cubicBezTo>
                    <a:pt x="378525" y="209789"/>
                    <a:pt x="381416" y="245623"/>
                    <a:pt x="361507" y="457200"/>
                  </a:cubicBezTo>
                  <a:cubicBezTo>
                    <a:pt x="341598" y="668777"/>
                    <a:pt x="369231" y="755993"/>
                    <a:pt x="361507" y="914400"/>
                  </a:cubicBezTo>
                  <a:cubicBezTo>
                    <a:pt x="188672" y="919534"/>
                    <a:pt x="129551" y="898927"/>
                    <a:pt x="0" y="914400"/>
                  </a:cubicBezTo>
                  <a:cubicBezTo>
                    <a:pt x="3946" y="737245"/>
                    <a:pt x="-9725" y="559636"/>
                    <a:pt x="0" y="457200"/>
                  </a:cubicBezTo>
                  <a:cubicBezTo>
                    <a:pt x="9725" y="354764"/>
                    <a:pt x="-13875" y="17592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7775481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/>
                <a:t>sample</a:t>
              </a:r>
              <a:endParaRPr lang="id-ID" sz="14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F7CCA9E-5D97-4435-A7CA-40BD6DBB7B0B}"/>
                </a:ext>
              </a:extLst>
            </p:cNvPr>
            <p:cNvCxnSpPr>
              <a:cxnSpLocks/>
            </p:cNvCxnSpPr>
            <p:nvPr/>
          </p:nvCxnSpPr>
          <p:spPr>
            <a:xfrm>
              <a:off x="5983631" y="4509786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AA41001-FBA4-43EC-BBEB-05B75A68E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3631" y="4999525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2917ED6-319B-4419-919C-E638138C5853}"/>
                </a:ext>
              </a:extLst>
            </p:cNvPr>
            <p:cNvCxnSpPr>
              <a:cxnSpLocks/>
            </p:cNvCxnSpPr>
            <p:nvPr/>
          </p:nvCxnSpPr>
          <p:spPr>
            <a:xfrm>
              <a:off x="6850825" y="4946360"/>
              <a:ext cx="274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lowchart: Manual Operation 19">
              <a:extLst>
                <a:ext uri="{FF2B5EF4-FFF2-40B4-BE49-F238E27FC236}">
                  <a16:creationId xmlns:a16="http://schemas.microsoft.com/office/drawing/2014/main" id="{AA9B68CF-3AAA-4EA9-B994-2CFD870290E3}"/>
                </a:ext>
              </a:extLst>
            </p:cNvPr>
            <p:cNvSpPr/>
            <p:nvPr/>
          </p:nvSpPr>
          <p:spPr>
            <a:xfrm rot="5400000" flipH="1">
              <a:off x="7161840" y="4164166"/>
              <a:ext cx="1648047" cy="1564388"/>
            </a:xfrm>
            <a:custGeom>
              <a:avLst/>
              <a:gdLst>
                <a:gd name="connsiteX0" fmla="*/ 0 w 1648047"/>
                <a:gd name="connsiteY0" fmla="*/ 0 h 1564388"/>
                <a:gd name="connsiteX1" fmla="*/ 582310 w 1648047"/>
                <a:gd name="connsiteY1" fmla="*/ 0 h 1564388"/>
                <a:gd name="connsiteX2" fmla="*/ 1082218 w 1648047"/>
                <a:gd name="connsiteY2" fmla="*/ 0 h 1564388"/>
                <a:gd name="connsiteX3" fmla="*/ 1648047 w 1648047"/>
                <a:gd name="connsiteY3" fmla="*/ 0 h 1564388"/>
                <a:gd name="connsiteX4" fmla="*/ 1544769 w 1648047"/>
                <a:gd name="connsiteY4" fmla="*/ 490175 h 1564388"/>
                <a:gd name="connsiteX5" fmla="*/ 1428307 w 1648047"/>
                <a:gd name="connsiteY5" fmla="*/ 1042925 h 1564388"/>
                <a:gd name="connsiteX6" fmla="*/ 1318437 w 1648047"/>
                <a:gd name="connsiteY6" fmla="*/ 1564387 h 1564388"/>
                <a:gd name="connsiteX7" fmla="*/ 804246 w 1648047"/>
                <a:gd name="connsiteY7" fmla="*/ 1564387 h 1564388"/>
                <a:gd name="connsiteX8" fmla="*/ 329609 w 1648047"/>
                <a:gd name="connsiteY8" fmla="*/ 1564387 h 1564388"/>
                <a:gd name="connsiteX9" fmla="*/ 216443 w 1648047"/>
                <a:gd name="connsiteY9" fmla="*/ 1027281 h 1564388"/>
                <a:gd name="connsiteX10" fmla="*/ 109870 w 1648047"/>
                <a:gd name="connsiteY10" fmla="*/ 521462 h 1564388"/>
                <a:gd name="connsiteX11" fmla="*/ 0 w 1648047"/>
                <a:gd name="connsiteY11" fmla="*/ 0 h 15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8047" h="1564388" fill="none" extrusionOk="0">
                  <a:moveTo>
                    <a:pt x="0" y="0"/>
                  </a:moveTo>
                  <a:cubicBezTo>
                    <a:pt x="263080" y="-3893"/>
                    <a:pt x="399925" y="-2578"/>
                    <a:pt x="582310" y="0"/>
                  </a:cubicBezTo>
                  <a:cubicBezTo>
                    <a:pt x="764695" y="2578"/>
                    <a:pt x="899331" y="-11435"/>
                    <a:pt x="1082218" y="0"/>
                  </a:cubicBezTo>
                  <a:cubicBezTo>
                    <a:pt x="1265105" y="11435"/>
                    <a:pt x="1441480" y="14723"/>
                    <a:pt x="1648047" y="0"/>
                  </a:cubicBezTo>
                  <a:cubicBezTo>
                    <a:pt x="1618832" y="164525"/>
                    <a:pt x="1588482" y="308399"/>
                    <a:pt x="1544769" y="490175"/>
                  </a:cubicBezTo>
                  <a:cubicBezTo>
                    <a:pt x="1501056" y="671951"/>
                    <a:pt x="1449701" y="891010"/>
                    <a:pt x="1428307" y="1042925"/>
                  </a:cubicBezTo>
                  <a:cubicBezTo>
                    <a:pt x="1406912" y="1194840"/>
                    <a:pt x="1333877" y="1443820"/>
                    <a:pt x="1318437" y="1564387"/>
                  </a:cubicBezTo>
                  <a:cubicBezTo>
                    <a:pt x="1176636" y="1566587"/>
                    <a:pt x="910210" y="1553122"/>
                    <a:pt x="804246" y="1564387"/>
                  </a:cubicBezTo>
                  <a:cubicBezTo>
                    <a:pt x="698282" y="1575652"/>
                    <a:pt x="464313" y="1546346"/>
                    <a:pt x="329609" y="1564387"/>
                  </a:cubicBezTo>
                  <a:cubicBezTo>
                    <a:pt x="302245" y="1417072"/>
                    <a:pt x="255326" y="1286852"/>
                    <a:pt x="216443" y="1027281"/>
                  </a:cubicBezTo>
                  <a:cubicBezTo>
                    <a:pt x="177561" y="767710"/>
                    <a:pt x="136076" y="648206"/>
                    <a:pt x="109870" y="521462"/>
                  </a:cubicBezTo>
                  <a:cubicBezTo>
                    <a:pt x="83663" y="394718"/>
                    <a:pt x="37053" y="216006"/>
                    <a:pt x="0" y="0"/>
                  </a:cubicBezTo>
                  <a:close/>
                </a:path>
                <a:path w="1648047" h="1564388" stroke="0" extrusionOk="0">
                  <a:moveTo>
                    <a:pt x="0" y="0"/>
                  </a:moveTo>
                  <a:cubicBezTo>
                    <a:pt x="181861" y="28897"/>
                    <a:pt x="378224" y="429"/>
                    <a:pt x="582310" y="0"/>
                  </a:cubicBezTo>
                  <a:cubicBezTo>
                    <a:pt x="786396" y="-429"/>
                    <a:pt x="860955" y="-19340"/>
                    <a:pt x="1131659" y="0"/>
                  </a:cubicBezTo>
                  <a:cubicBezTo>
                    <a:pt x="1402363" y="19340"/>
                    <a:pt x="1437462" y="5040"/>
                    <a:pt x="1648047" y="0"/>
                  </a:cubicBezTo>
                  <a:cubicBezTo>
                    <a:pt x="1592875" y="137253"/>
                    <a:pt x="1555106" y="365759"/>
                    <a:pt x="1541473" y="505818"/>
                  </a:cubicBezTo>
                  <a:cubicBezTo>
                    <a:pt x="1527840" y="645877"/>
                    <a:pt x="1437811" y="877609"/>
                    <a:pt x="1431603" y="1027281"/>
                  </a:cubicBezTo>
                  <a:cubicBezTo>
                    <a:pt x="1425395" y="1176953"/>
                    <a:pt x="1381117" y="1379484"/>
                    <a:pt x="1318437" y="1564387"/>
                  </a:cubicBezTo>
                  <a:cubicBezTo>
                    <a:pt x="1210768" y="1555335"/>
                    <a:pt x="927279" y="1589251"/>
                    <a:pt x="814135" y="1564387"/>
                  </a:cubicBezTo>
                  <a:cubicBezTo>
                    <a:pt x="700991" y="1539523"/>
                    <a:pt x="468108" y="1567432"/>
                    <a:pt x="329609" y="1564387"/>
                  </a:cubicBezTo>
                  <a:cubicBezTo>
                    <a:pt x="327650" y="1436910"/>
                    <a:pt x="243612" y="1191712"/>
                    <a:pt x="223035" y="1058569"/>
                  </a:cubicBezTo>
                  <a:cubicBezTo>
                    <a:pt x="202459" y="925426"/>
                    <a:pt x="146426" y="796848"/>
                    <a:pt x="116462" y="552750"/>
                  </a:cubicBezTo>
                  <a:cubicBezTo>
                    <a:pt x="86498" y="308652"/>
                    <a:pt x="25037" y="214561"/>
                    <a:pt x="0" y="0"/>
                  </a:cubicBezTo>
                  <a:close/>
                </a:path>
              </a:pathLst>
            </a:custGeom>
            <a:solidFill>
              <a:srgbClr val="E5F8FF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45018914">
                    <a:prstGeom prst="flowChartManualOperatio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Decoder</a:t>
              </a:r>
              <a:endParaRPr lang="id-ID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553380-FFD2-48E2-A576-EEFBD56D1CC4}"/>
                  </a:ext>
                </a:extLst>
              </p:cNvPr>
              <p:cNvSpPr txBox="1"/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553380-FFD2-48E2-A576-EEFBD56D1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C0399D-0763-46A8-9316-436AE0F2495E}"/>
                  </a:ext>
                </a:extLst>
              </p:cNvPr>
              <p:cNvSpPr txBox="1"/>
              <p:nvPr/>
            </p:nvSpPr>
            <p:spPr>
              <a:xfrm>
                <a:off x="9309616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BC0399D-0763-46A8-9316-436AE0F2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616" y="5404983"/>
                <a:ext cx="390746" cy="461665"/>
              </a:xfrm>
              <a:prstGeom prst="rect">
                <a:avLst/>
              </a:prstGeom>
              <a:blipFill>
                <a:blip r:embed="rId8"/>
                <a:stretch>
                  <a:fillRect t="-1333" r="-20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42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DB1290-6749-4636-A115-D0234A09D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335725" cy="4025490"/>
          </a:xfrm>
        </p:spPr>
        <p:txBody>
          <a:bodyPr/>
          <a:lstStyle/>
          <a:p>
            <a:r>
              <a:rPr lang="en-US" sz="2200" dirty="0"/>
              <a:t>And from these different encodings, different images can also be generated</a:t>
            </a:r>
          </a:p>
          <a:p>
            <a:r>
              <a:rPr lang="en-US" sz="2200" dirty="0"/>
              <a:t>The process will produce encoding vectors (</a:t>
            </a:r>
            <a:r>
              <a:rPr lang="en-US" sz="2200" dirty="0">
                <a:solidFill>
                  <a:srgbClr val="C00000"/>
                </a:solidFill>
              </a:rPr>
              <a:t>Latent Space</a:t>
            </a:r>
            <a:r>
              <a:rPr lang="en-US" sz="2200" dirty="0"/>
              <a:t>) from the continuously distributed VAE</a:t>
            </a:r>
          </a:p>
        </p:txBody>
      </p:sp>
      <p:sp>
        <p:nvSpPr>
          <p:cNvPr id="8" name="Flowchart: Manual Operation 7">
            <a:extLst>
              <a:ext uri="{FF2B5EF4-FFF2-40B4-BE49-F238E27FC236}">
                <a16:creationId xmlns:a16="http://schemas.microsoft.com/office/drawing/2014/main" id="{C25B1C3A-476E-43A9-8D68-2CD00F3F1F4F}"/>
              </a:ext>
            </a:extLst>
          </p:cNvPr>
          <p:cNvSpPr/>
          <p:nvPr/>
        </p:nvSpPr>
        <p:spPr>
          <a:xfrm rot="16200000">
            <a:off x="3433609" y="4164165"/>
            <a:ext cx="1648047" cy="1564390"/>
          </a:xfrm>
          <a:custGeom>
            <a:avLst/>
            <a:gdLst>
              <a:gd name="connsiteX0" fmla="*/ 0 w 1648047"/>
              <a:gd name="connsiteY0" fmla="*/ 0 h 1564390"/>
              <a:gd name="connsiteX1" fmla="*/ 565829 w 1648047"/>
              <a:gd name="connsiteY1" fmla="*/ 0 h 1564390"/>
              <a:gd name="connsiteX2" fmla="*/ 1115178 w 1648047"/>
              <a:gd name="connsiteY2" fmla="*/ 0 h 1564390"/>
              <a:gd name="connsiteX3" fmla="*/ 1648047 w 1648047"/>
              <a:gd name="connsiteY3" fmla="*/ 0 h 1564390"/>
              <a:gd name="connsiteX4" fmla="*/ 1548065 w 1648047"/>
              <a:gd name="connsiteY4" fmla="*/ 474532 h 1564390"/>
              <a:gd name="connsiteX5" fmla="*/ 1444788 w 1648047"/>
              <a:gd name="connsiteY5" fmla="*/ 964707 h 1564390"/>
              <a:gd name="connsiteX6" fmla="*/ 1318437 w 1648047"/>
              <a:gd name="connsiteY6" fmla="*/ 1564390 h 1564390"/>
              <a:gd name="connsiteX7" fmla="*/ 833911 w 1648047"/>
              <a:gd name="connsiteY7" fmla="*/ 1564390 h 1564390"/>
              <a:gd name="connsiteX8" fmla="*/ 329609 w 1648047"/>
              <a:gd name="connsiteY8" fmla="*/ 1564390 h 1564390"/>
              <a:gd name="connsiteX9" fmla="*/ 219739 w 1648047"/>
              <a:gd name="connsiteY9" fmla="*/ 1042927 h 1564390"/>
              <a:gd name="connsiteX10" fmla="*/ 106574 w 1648047"/>
              <a:gd name="connsiteY10" fmla="*/ 505819 h 1564390"/>
              <a:gd name="connsiteX11" fmla="*/ 0 w 1648047"/>
              <a:gd name="connsiteY11" fmla="*/ 0 h 156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48047" h="1564390" fill="none" extrusionOk="0">
                <a:moveTo>
                  <a:pt x="0" y="0"/>
                </a:moveTo>
                <a:cubicBezTo>
                  <a:pt x="149551" y="-24181"/>
                  <a:pt x="356421" y="21478"/>
                  <a:pt x="565829" y="0"/>
                </a:cubicBezTo>
                <a:cubicBezTo>
                  <a:pt x="775237" y="-21478"/>
                  <a:pt x="852347" y="-16490"/>
                  <a:pt x="1115178" y="0"/>
                </a:cubicBezTo>
                <a:cubicBezTo>
                  <a:pt x="1378009" y="16490"/>
                  <a:pt x="1521814" y="11782"/>
                  <a:pt x="1648047" y="0"/>
                </a:cubicBezTo>
                <a:cubicBezTo>
                  <a:pt x="1595412" y="234275"/>
                  <a:pt x="1586938" y="280921"/>
                  <a:pt x="1548065" y="474532"/>
                </a:cubicBezTo>
                <a:cubicBezTo>
                  <a:pt x="1509192" y="668143"/>
                  <a:pt x="1451789" y="858026"/>
                  <a:pt x="1444788" y="964707"/>
                </a:cubicBezTo>
                <a:cubicBezTo>
                  <a:pt x="1437787" y="1071388"/>
                  <a:pt x="1362311" y="1311202"/>
                  <a:pt x="1318437" y="1564390"/>
                </a:cubicBezTo>
                <a:cubicBezTo>
                  <a:pt x="1131965" y="1570032"/>
                  <a:pt x="1036552" y="1559698"/>
                  <a:pt x="833911" y="1564390"/>
                </a:cubicBezTo>
                <a:cubicBezTo>
                  <a:pt x="631270" y="1569082"/>
                  <a:pt x="462240" y="1568697"/>
                  <a:pt x="329609" y="1564390"/>
                </a:cubicBezTo>
                <a:cubicBezTo>
                  <a:pt x="307031" y="1392425"/>
                  <a:pt x="271260" y="1271730"/>
                  <a:pt x="219739" y="1042927"/>
                </a:cubicBezTo>
                <a:cubicBezTo>
                  <a:pt x="168218" y="814124"/>
                  <a:pt x="162281" y="719027"/>
                  <a:pt x="106574" y="505819"/>
                </a:cubicBezTo>
                <a:cubicBezTo>
                  <a:pt x="50867" y="292611"/>
                  <a:pt x="9761" y="136935"/>
                  <a:pt x="0" y="0"/>
                </a:cubicBezTo>
                <a:close/>
              </a:path>
              <a:path w="1648047" h="1564390" stroke="0" extrusionOk="0">
                <a:moveTo>
                  <a:pt x="0" y="0"/>
                </a:moveTo>
                <a:cubicBezTo>
                  <a:pt x="164168" y="15702"/>
                  <a:pt x="310573" y="-19084"/>
                  <a:pt x="532869" y="0"/>
                </a:cubicBezTo>
                <a:cubicBezTo>
                  <a:pt x="755165" y="19084"/>
                  <a:pt x="877072" y="-11678"/>
                  <a:pt x="1115178" y="0"/>
                </a:cubicBezTo>
                <a:cubicBezTo>
                  <a:pt x="1353284" y="11678"/>
                  <a:pt x="1382560" y="9380"/>
                  <a:pt x="1648047" y="0"/>
                </a:cubicBezTo>
                <a:cubicBezTo>
                  <a:pt x="1588292" y="201296"/>
                  <a:pt x="1567367" y="379278"/>
                  <a:pt x="1534881" y="537107"/>
                </a:cubicBezTo>
                <a:cubicBezTo>
                  <a:pt x="1502395" y="694936"/>
                  <a:pt x="1453134" y="889866"/>
                  <a:pt x="1418419" y="1089858"/>
                </a:cubicBezTo>
                <a:cubicBezTo>
                  <a:pt x="1383704" y="1289850"/>
                  <a:pt x="1348326" y="1415243"/>
                  <a:pt x="1318437" y="1564390"/>
                </a:cubicBezTo>
                <a:cubicBezTo>
                  <a:pt x="1088358" y="1540795"/>
                  <a:pt x="962940" y="1576381"/>
                  <a:pt x="843800" y="1564390"/>
                </a:cubicBezTo>
                <a:cubicBezTo>
                  <a:pt x="724660" y="1552399"/>
                  <a:pt x="437419" y="1548171"/>
                  <a:pt x="329609" y="1564390"/>
                </a:cubicBezTo>
                <a:cubicBezTo>
                  <a:pt x="272778" y="1342925"/>
                  <a:pt x="231282" y="1198806"/>
                  <a:pt x="216443" y="1027283"/>
                </a:cubicBezTo>
                <a:cubicBezTo>
                  <a:pt x="201605" y="855760"/>
                  <a:pt x="139160" y="743269"/>
                  <a:pt x="116462" y="552751"/>
                </a:cubicBezTo>
                <a:cubicBezTo>
                  <a:pt x="93764" y="362233"/>
                  <a:pt x="50268" y="270107"/>
                  <a:pt x="0" y="0"/>
                </a:cubicBezTo>
                <a:close/>
              </a:path>
            </a:pathLst>
          </a:custGeom>
          <a:solidFill>
            <a:srgbClr val="FFEBF2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flowChartManualOperation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Encoder</a:t>
            </a: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F26FF3-E39B-403A-9748-F9A7A392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143" y="4466995"/>
            <a:ext cx="935904" cy="958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2DE774-CE04-4DDB-B8AD-A234B9AF5C83}"/>
                  </a:ext>
                </a:extLst>
              </p:cNvPr>
              <p:cNvSpPr/>
              <p:nvPr/>
            </p:nvSpPr>
            <p:spPr>
              <a:xfrm>
                <a:off x="5558326" y="4154659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rgbClr val="FFE98F"/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2DE774-CE04-4DDB-B8AD-A234B9AF5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4154659"/>
                <a:ext cx="361507" cy="731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BBFCCC-AF0C-44DC-AD12-AB9023F951F3}"/>
                  </a:ext>
                </a:extLst>
              </p:cNvPr>
              <p:cNvSpPr/>
              <p:nvPr/>
            </p:nvSpPr>
            <p:spPr>
              <a:xfrm>
                <a:off x="5558326" y="5006542"/>
                <a:ext cx="361507" cy="731520"/>
              </a:xfrm>
              <a:custGeom>
                <a:avLst/>
                <a:gdLst>
                  <a:gd name="connsiteX0" fmla="*/ 0 w 361507"/>
                  <a:gd name="connsiteY0" fmla="*/ 0 h 731520"/>
                  <a:gd name="connsiteX1" fmla="*/ 361507 w 361507"/>
                  <a:gd name="connsiteY1" fmla="*/ 0 h 731520"/>
                  <a:gd name="connsiteX2" fmla="*/ 361507 w 361507"/>
                  <a:gd name="connsiteY2" fmla="*/ 351130 h 731520"/>
                  <a:gd name="connsiteX3" fmla="*/ 361507 w 361507"/>
                  <a:gd name="connsiteY3" fmla="*/ 731520 h 731520"/>
                  <a:gd name="connsiteX4" fmla="*/ 0 w 361507"/>
                  <a:gd name="connsiteY4" fmla="*/ 731520 h 731520"/>
                  <a:gd name="connsiteX5" fmla="*/ 0 w 361507"/>
                  <a:gd name="connsiteY5" fmla="*/ 380390 h 731520"/>
                  <a:gd name="connsiteX6" fmla="*/ 0 w 361507"/>
                  <a:gd name="connsiteY6" fmla="*/ 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1507" h="731520" fill="none" extrusionOk="0">
                    <a:moveTo>
                      <a:pt x="0" y="0"/>
                    </a:moveTo>
                    <a:cubicBezTo>
                      <a:pt x="102028" y="-7327"/>
                      <a:pt x="192388" y="17479"/>
                      <a:pt x="361507" y="0"/>
                    </a:cubicBezTo>
                    <a:cubicBezTo>
                      <a:pt x="378587" y="93175"/>
                      <a:pt x="357441" y="244814"/>
                      <a:pt x="361507" y="351130"/>
                    </a:cubicBezTo>
                    <a:cubicBezTo>
                      <a:pt x="365574" y="457446"/>
                      <a:pt x="356060" y="608654"/>
                      <a:pt x="361507" y="731520"/>
                    </a:cubicBezTo>
                    <a:cubicBezTo>
                      <a:pt x="223957" y="744280"/>
                      <a:pt x="116317" y="734248"/>
                      <a:pt x="0" y="731520"/>
                    </a:cubicBezTo>
                    <a:cubicBezTo>
                      <a:pt x="-4789" y="614917"/>
                      <a:pt x="-1000" y="528046"/>
                      <a:pt x="0" y="380390"/>
                    </a:cubicBezTo>
                    <a:cubicBezTo>
                      <a:pt x="1000" y="232734"/>
                      <a:pt x="12628" y="174380"/>
                      <a:pt x="0" y="0"/>
                    </a:cubicBezTo>
                    <a:close/>
                  </a:path>
                  <a:path w="361507" h="731520" stroke="0" extrusionOk="0">
                    <a:moveTo>
                      <a:pt x="0" y="0"/>
                    </a:moveTo>
                    <a:cubicBezTo>
                      <a:pt x="136149" y="-8740"/>
                      <a:pt x="261421" y="17172"/>
                      <a:pt x="361507" y="0"/>
                    </a:cubicBezTo>
                    <a:cubicBezTo>
                      <a:pt x="355665" y="76263"/>
                      <a:pt x="349412" y="197347"/>
                      <a:pt x="361507" y="365760"/>
                    </a:cubicBezTo>
                    <a:cubicBezTo>
                      <a:pt x="373602" y="534173"/>
                      <a:pt x="355515" y="562412"/>
                      <a:pt x="361507" y="731520"/>
                    </a:cubicBezTo>
                    <a:cubicBezTo>
                      <a:pt x="188672" y="736654"/>
                      <a:pt x="129551" y="716047"/>
                      <a:pt x="0" y="731520"/>
                    </a:cubicBezTo>
                    <a:cubicBezTo>
                      <a:pt x="-9770" y="576772"/>
                      <a:pt x="13135" y="479981"/>
                      <a:pt x="0" y="365760"/>
                    </a:cubicBezTo>
                    <a:cubicBezTo>
                      <a:pt x="-13135" y="251539"/>
                      <a:pt x="-159" y="136604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BBFCCC-AF0C-44DC-AD12-AB9023F95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26" y="5006542"/>
                <a:ext cx="361507" cy="7315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77548183">
                      <a:custGeom>
                        <a:avLst/>
                        <a:gdLst>
                          <a:gd name="connsiteX0" fmla="*/ 0 w 361507"/>
                          <a:gd name="connsiteY0" fmla="*/ 0 h 731520"/>
                          <a:gd name="connsiteX1" fmla="*/ 361507 w 361507"/>
                          <a:gd name="connsiteY1" fmla="*/ 0 h 731520"/>
                          <a:gd name="connsiteX2" fmla="*/ 361507 w 361507"/>
                          <a:gd name="connsiteY2" fmla="*/ 351130 h 731520"/>
                          <a:gd name="connsiteX3" fmla="*/ 361507 w 361507"/>
                          <a:gd name="connsiteY3" fmla="*/ 731520 h 731520"/>
                          <a:gd name="connsiteX4" fmla="*/ 0 w 361507"/>
                          <a:gd name="connsiteY4" fmla="*/ 731520 h 731520"/>
                          <a:gd name="connsiteX5" fmla="*/ 0 w 361507"/>
                          <a:gd name="connsiteY5" fmla="*/ 380390 h 731520"/>
                          <a:gd name="connsiteX6" fmla="*/ 0 w 361507"/>
                          <a:gd name="connsiteY6" fmla="*/ 0 h 731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61507" h="731520" fill="none" extrusionOk="0">
                            <a:moveTo>
                              <a:pt x="0" y="0"/>
                            </a:moveTo>
                            <a:cubicBezTo>
                              <a:pt x="102028" y="-7327"/>
                              <a:pt x="192388" y="17479"/>
                              <a:pt x="361507" y="0"/>
                            </a:cubicBezTo>
                            <a:cubicBezTo>
                              <a:pt x="378587" y="93175"/>
                              <a:pt x="357441" y="244814"/>
                              <a:pt x="361507" y="351130"/>
                            </a:cubicBezTo>
                            <a:cubicBezTo>
                              <a:pt x="365574" y="457446"/>
                              <a:pt x="356060" y="608654"/>
                              <a:pt x="361507" y="731520"/>
                            </a:cubicBezTo>
                            <a:cubicBezTo>
                              <a:pt x="223957" y="744280"/>
                              <a:pt x="116317" y="734248"/>
                              <a:pt x="0" y="731520"/>
                            </a:cubicBezTo>
                            <a:cubicBezTo>
                              <a:pt x="-4789" y="614917"/>
                              <a:pt x="-1000" y="528046"/>
                              <a:pt x="0" y="380390"/>
                            </a:cubicBezTo>
                            <a:cubicBezTo>
                              <a:pt x="1000" y="232734"/>
                              <a:pt x="12628" y="174380"/>
                              <a:pt x="0" y="0"/>
                            </a:cubicBezTo>
                            <a:close/>
                          </a:path>
                          <a:path w="361507" h="731520" stroke="0" extrusionOk="0">
                            <a:moveTo>
                              <a:pt x="0" y="0"/>
                            </a:moveTo>
                            <a:cubicBezTo>
                              <a:pt x="136149" y="-8740"/>
                              <a:pt x="261421" y="17172"/>
                              <a:pt x="361507" y="0"/>
                            </a:cubicBezTo>
                            <a:cubicBezTo>
                              <a:pt x="355665" y="76263"/>
                              <a:pt x="349412" y="197347"/>
                              <a:pt x="361507" y="365760"/>
                            </a:cubicBezTo>
                            <a:cubicBezTo>
                              <a:pt x="373602" y="534173"/>
                              <a:pt x="355515" y="562412"/>
                              <a:pt x="361507" y="731520"/>
                            </a:cubicBezTo>
                            <a:cubicBezTo>
                              <a:pt x="188672" y="736654"/>
                              <a:pt x="129551" y="716047"/>
                              <a:pt x="0" y="731520"/>
                            </a:cubicBezTo>
                            <a:cubicBezTo>
                              <a:pt x="-9770" y="576772"/>
                              <a:pt x="13135" y="479981"/>
                              <a:pt x="0" y="365760"/>
                            </a:cubicBezTo>
                            <a:cubicBezTo>
                              <a:pt x="-13135" y="251539"/>
                              <a:pt x="-159" y="1366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D8B46-2A5D-4D73-BB8C-BA5F443512E8}"/>
              </a:ext>
            </a:extLst>
          </p:cNvPr>
          <p:cNvCxnSpPr>
            <a:cxnSpLocks/>
          </p:cNvCxnSpPr>
          <p:nvPr/>
        </p:nvCxnSpPr>
        <p:spPr>
          <a:xfrm flipV="1">
            <a:off x="5092993" y="4509786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5611E-225E-43E5-8749-A759DCBEABEE}"/>
              </a:ext>
            </a:extLst>
          </p:cNvPr>
          <p:cNvCxnSpPr>
            <a:cxnSpLocks/>
          </p:cNvCxnSpPr>
          <p:nvPr/>
        </p:nvCxnSpPr>
        <p:spPr>
          <a:xfrm>
            <a:off x="5092993" y="4999525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C56F9C-9A3C-45A2-BD8F-E2340FA88A3E}"/>
              </a:ext>
            </a:extLst>
          </p:cNvPr>
          <p:cNvGrpSpPr/>
          <p:nvPr/>
        </p:nvGrpSpPr>
        <p:grpSpPr>
          <a:xfrm>
            <a:off x="5983631" y="4122336"/>
            <a:ext cx="3977896" cy="1648047"/>
            <a:chOff x="5983631" y="4122336"/>
            <a:chExt cx="3977896" cy="164804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9BD029-AA6F-4D4D-93CE-388728A4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8451" y="4484115"/>
              <a:ext cx="913076" cy="92449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C42724-C883-4B7A-939A-25771040C4AC}"/>
                </a:ext>
              </a:extLst>
            </p:cNvPr>
            <p:cNvSpPr/>
            <p:nvPr/>
          </p:nvSpPr>
          <p:spPr>
            <a:xfrm>
              <a:off x="6414887" y="4489160"/>
              <a:ext cx="361507" cy="914400"/>
            </a:xfrm>
            <a:custGeom>
              <a:avLst/>
              <a:gdLst>
                <a:gd name="connsiteX0" fmla="*/ 0 w 361507"/>
                <a:gd name="connsiteY0" fmla="*/ 0 h 914400"/>
                <a:gd name="connsiteX1" fmla="*/ 361507 w 361507"/>
                <a:gd name="connsiteY1" fmla="*/ 0 h 914400"/>
                <a:gd name="connsiteX2" fmla="*/ 361507 w 361507"/>
                <a:gd name="connsiteY2" fmla="*/ 438912 h 914400"/>
                <a:gd name="connsiteX3" fmla="*/ 361507 w 361507"/>
                <a:gd name="connsiteY3" fmla="*/ 914400 h 914400"/>
                <a:gd name="connsiteX4" fmla="*/ 0 w 361507"/>
                <a:gd name="connsiteY4" fmla="*/ 914400 h 914400"/>
                <a:gd name="connsiteX5" fmla="*/ 0 w 361507"/>
                <a:gd name="connsiteY5" fmla="*/ 475488 h 914400"/>
                <a:gd name="connsiteX6" fmla="*/ 0 w 361507"/>
                <a:gd name="connsiteY6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507" h="914400" fill="none" extrusionOk="0">
                  <a:moveTo>
                    <a:pt x="0" y="0"/>
                  </a:moveTo>
                  <a:cubicBezTo>
                    <a:pt x="102028" y="-7327"/>
                    <a:pt x="192388" y="17479"/>
                    <a:pt x="361507" y="0"/>
                  </a:cubicBezTo>
                  <a:cubicBezTo>
                    <a:pt x="352882" y="97066"/>
                    <a:pt x="341897" y="341833"/>
                    <a:pt x="361507" y="438912"/>
                  </a:cubicBezTo>
                  <a:cubicBezTo>
                    <a:pt x="381117" y="535991"/>
                    <a:pt x="364280" y="772652"/>
                    <a:pt x="361507" y="914400"/>
                  </a:cubicBezTo>
                  <a:cubicBezTo>
                    <a:pt x="223957" y="927160"/>
                    <a:pt x="116317" y="917128"/>
                    <a:pt x="0" y="914400"/>
                  </a:cubicBezTo>
                  <a:cubicBezTo>
                    <a:pt x="2067" y="768471"/>
                    <a:pt x="-21626" y="660561"/>
                    <a:pt x="0" y="475488"/>
                  </a:cubicBezTo>
                  <a:cubicBezTo>
                    <a:pt x="21626" y="290415"/>
                    <a:pt x="22940" y="221665"/>
                    <a:pt x="0" y="0"/>
                  </a:cubicBezTo>
                  <a:close/>
                </a:path>
                <a:path w="361507" h="914400" stroke="0" extrusionOk="0">
                  <a:moveTo>
                    <a:pt x="0" y="0"/>
                  </a:moveTo>
                  <a:cubicBezTo>
                    <a:pt x="136149" y="-8740"/>
                    <a:pt x="261421" y="17172"/>
                    <a:pt x="361507" y="0"/>
                  </a:cubicBezTo>
                  <a:cubicBezTo>
                    <a:pt x="378525" y="209789"/>
                    <a:pt x="381416" y="245623"/>
                    <a:pt x="361507" y="457200"/>
                  </a:cubicBezTo>
                  <a:cubicBezTo>
                    <a:pt x="341598" y="668777"/>
                    <a:pt x="369231" y="755993"/>
                    <a:pt x="361507" y="914400"/>
                  </a:cubicBezTo>
                  <a:cubicBezTo>
                    <a:pt x="188672" y="919534"/>
                    <a:pt x="129551" y="898927"/>
                    <a:pt x="0" y="914400"/>
                  </a:cubicBezTo>
                  <a:cubicBezTo>
                    <a:pt x="3946" y="737245"/>
                    <a:pt x="-9725" y="559636"/>
                    <a:pt x="0" y="457200"/>
                  </a:cubicBezTo>
                  <a:cubicBezTo>
                    <a:pt x="9725" y="354764"/>
                    <a:pt x="-13875" y="175923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7775481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/>
                <a:t>sample</a:t>
              </a:r>
              <a:endParaRPr lang="id-ID" sz="14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8FC669-BF30-4514-BDEF-976602253F3B}"/>
                </a:ext>
              </a:extLst>
            </p:cNvPr>
            <p:cNvCxnSpPr>
              <a:cxnSpLocks/>
            </p:cNvCxnSpPr>
            <p:nvPr/>
          </p:nvCxnSpPr>
          <p:spPr>
            <a:xfrm>
              <a:off x="5983631" y="4509786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4F89143-528F-4987-B086-5894981A6A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3631" y="4999525"/>
              <a:ext cx="365760" cy="36576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05B2FCE-6738-4B9A-A201-4F74B5805EC4}"/>
                </a:ext>
              </a:extLst>
            </p:cNvPr>
            <p:cNvCxnSpPr>
              <a:cxnSpLocks/>
            </p:cNvCxnSpPr>
            <p:nvPr/>
          </p:nvCxnSpPr>
          <p:spPr>
            <a:xfrm>
              <a:off x="6850825" y="4946360"/>
              <a:ext cx="274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Flowchart: Manual Operation 20">
              <a:extLst>
                <a:ext uri="{FF2B5EF4-FFF2-40B4-BE49-F238E27FC236}">
                  <a16:creationId xmlns:a16="http://schemas.microsoft.com/office/drawing/2014/main" id="{103C1C89-937F-4A31-B86B-001852ECF33A}"/>
                </a:ext>
              </a:extLst>
            </p:cNvPr>
            <p:cNvSpPr/>
            <p:nvPr/>
          </p:nvSpPr>
          <p:spPr>
            <a:xfrm rot="5400000" flipH="1">
              <a:off x="7161840" y="4164166"/>
              <a:ext cx="1648047" cy="1564388"/>
            </a:xfrm>
            <a:custGeom>
              <a:avLst/>
              <a:gdLst>
                <a:gd name="connsiteX0" fmla="*/ 0 w 1648047"/>
                <a:gd name="connsiteY0" fmla="*/ 0 h 1564388"/>
                <a:gd name="connsiteX1" fmla="*/ 582310 w 1648047"/>
                <a:gd name="connsiteY1" fmla="*/ 0 h 1564388"/>
                <a:gd name="connsiteX2" fmla="*/ 1082218 w 1648047"/>
                <a:gd name="connsiteY2" fmla="*/ 0 h 1564388"/>
                <a:gd name="connsiteX3" fmla="*/ 1648047 w 1648047"/>
                <a:gd name="connsiteY3" fmla="*/ 0 h 1564388"/>
                <a:gd name="connsiteX4" fmla="*/ 1544769 w 1648047"/>
                <a:gd name="connsiteY4" fmla="*/ 490175 h 1564388"/>
                <a:gd name="connsiteX5" fmla="*/ 1428307 w 1648047"/>
                <a:gd name="connsiteY5" fmla="*/ 1042925 h 1564388"/>
                <a:gd name="connsiteX6" fmla="*/ 1318437 w 1648047"/>
                <a:gd name="connsiteY6" fmla="*/ 1564387 h 1564388"/>
                <a:gd name="connsiteX7" fmla="*/ 804246 w 1648047"/>
                <a:gd name="connsiteY7" fmla="*/ 1564387 h 1564388"/>
                <a:gd name="connsiteX8" fmla="*/ 329609 w 1648047"/>
                <a:gd name="connsiteY8" fmla="*/ 1564387 h 1564388"/>
                <a:gd name="connsiteX9" fmla="*/ 216443 w 1648047"/>
                <a:gd name="connsiteY9" fmla="*/ 1027281 h 1564388"/>
                <a:gd name="connsiteX10" fmla="*/ 109870 w 1648047"/>
                <a:gd name="connsiteY10" fmla="*/ 521462 h 1564388"/>
                <a:gd name="connsiteX11" fmla="*/ 0 w 1648047"/>
                <a:gd name="connsiteY11" fmla="*/ 0 h 15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8047" h="1564388" fill="none" extrusionOk="0">
                  <a:moveTo>
                    <a:pt x="0" y="0"/>
                  </a:moveTo>
                  <a:cubicBezTo>
                    <a:pt x="263080" y="-3893"/>
                    <a:pt x="399925" y="-2578"/>
                    <a:pt x="582310" y="0"/>
                  </a:cubicBezTo>
                  <a:cubicBezTo>
                    <a:pt x="764695" y="2578"/>
                    <a:pt x="899331" y="-11435"/>
                    <a:pt x="1082218" y="0"/>
                  </a:cubicBezTo>
                  <a:cubicBezTo>
                    <a:pt x="1265105" y="11435"/>
                    <a:pt x="1441480" y="14723"/>
                    <a:pt x="1648047" y="0"/>
                  </a:cubicBezTo>
                  <a:cubicBezTo>
                    <a:pt x="1618832" y="164525"/>
                    <a:pt x="1588482" y="308399"/>
                    <a:pt x="1544769" y="490175"/>
                  </a:cubicBezTo>
                  <a:cubicBezTo>
                    <a:pt x="1501056" y="671951"/>
                    <a:pt x="1449701" y="891010"/>
                    <a:pt x="1428307" y="1042925"/>
                  </a:cubicBezTo>
                  <a:cubicBezTo>
                    <a:pt x="1406912" y="1194840"/>
                    <a:pt x="1333877" y="1443820"/>
                    <a:pt x="1318437" y="1564387"/>
                  </a:cubicBezTo>
                  <a:cubicBezTo>
                    <a:pt x="1176636" y="1566587"/>
                    <a:pt x="910210" y="1553122"/>
                    <a:pt x="804246" y="1564387"/>
                  </a:cubicBezTo>
                  <a:cubicBezTo>
                    <a:pt x="698282" y="1575652"/>
                    <a:pt x="464313" y="1546346"/>
                    <a:pt x="329609" y="1564387"/>
                  </a:cubicBezTo>
                  <a:cubicBezTo>
                    <a:pt x="302245" y="1417072"/>
                    <a:pt x="255326" y="1286852"/>
                    <a:pt x="216443" y="1027281"/>
                  </a:cubicBezTo>
                  <a:cubicBezTo>
                    <a:pt x="177561" y="767710"/>
                    <a:pt x="136076" y="648206"/>
                    <a:pt x="109870" y="521462"/>
                  </a:cubicBezTo>
                  <a:cubicBezTo>
                    <a:pt x="83663" y="394718"/>
                    <a:pt x="37053" y="216006"/>
                    <a:pt x="0" y="0"/>
                  </a:cubicBezTo>
                  <a:close/>
                </a:path>
                <a:path w="1648047" h="1564388" stroke="0" extrusionOk="0">
                  <a:moveTo>
                    <a:pt x="0" y="0"/>
                  </a:moveTo>
                  <a:cubicBezTo>
                    <a:pt x="181861" y="28897"/>
                    <a:pt x="378224" y="429"/>
                    <a:pt x="582310" y="0"/>
                  </a:cubicBezTo>
                  <a:cubicBezTo>
                    <a:pt x="786396" y="-429"/>
                    <a:pt x="860955" y="-19340"/>
                    <a:pt x="1131659" y="0"/>
                  </a:cubicBezTo>
                  <a:cubicBezTo>
                    <a:pt x="1402363" y="19340"/>
                    <a:pt x="1437462" y="5040"/>
                    <a:pt x="1648047" y="0"/>
                  </a:cubicBezTo>
                  <a:cubicBezTo>
                    <a:pt x="1592875" y="137253"/>
                    <a:pt x="1555106" y="365759"/>
                    <a:pt x="1541473" y="505818"/>
                  </a:cubicBezTo>
                  <a:cubicBezTo>
                    <a:pt x="1527840" y="645877"/>
                    <a:pt x="1437811" y="877609"/>
                    <a:pt x="1431603" y="1027281"/>
                  </a:cubicBezTo>
                  <a:cubicBezTo>
                    <a:pt x="1425395" y="1176953"/>
                    <a:pt x="1381117" y="1379484"/>
                    <a:pt x="1318437" y="1564387"/>
                  </a:cubicBezTo>
                  <a:cubicBezTo>
                    <a:pt x="1210768" y="1555335"/>
                    <a:pt x="927279" y="1589251"/>
                    <a:pt x="814135" y="1564387"/>
                  </a:cubicBezTo>
                  <a:cubicBezTo>
                    <a:pt x="700991" y="1539523"/>
                    <a:pt x="468108" y="1567432"/>
                    <a:pt x="329609" y="1564387"/>
                  </a:cubicBezTo>
                  <a:cubicBezTo>
                    <a:pt x="327650" y="1436910"/>
                    <a:pt x="243612" y="1191712"/>
                    <a:pt x="223035" y="1058569"/>
                  </a:cubicBezTo>
                  <a:cubicBezTo>
                    <a:pt x="202459" y="925426"/>
                    <a:pt x="146426" y="796848"/>
                    <a:pt x="116462" y="552750"/>
                  </a:cubicBezTo>
                  <a:cubicBezTo>
                    <a:pt x="86498" y="308652"/>
                    <a:pt x="25037" y="214561"/>
                    <a:pt x="0" y="0"/>
                  </a:cubicBezTo>
                  <a:close/>
                </a:path>
              </a:pathLst>
            </a:custGeom>
            <a:solidFill>
              <a:srgbClr val="E5F8FF"/>
            </a:solidFill>
            <a:ln>
              <a:solidFill>
                <a:srgbClr val="0000FF"/>
              </a:solidFill>
              <a:extLst>
                <a:ext uri="{C807C97D-BFC1-408E-A445-0C87EB9F89A2}">
                  <ask:lineSketchStyleProps xmlns:ask="http://schemas.microsoft.com/office/drawing/2018/sketchyshapes" sd="4245018914">
                    <a:prstGeom prst="flowChartManualOperation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Decoder</a:t>
              </a:r>
              <a:endParaRPr lang="id-ID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68A407-9AE4-4DF2-A6CB-88DC01C7B7DE}"/>
                  </a:ext>
                </a:extLst>
              </p:cNvPr>
              <p:cNvSpPr txBox="1"/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68A407-9AE4-4DF2-A6CB-88DC01C7B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722" y="5404983"/>
                <a:ext cx="39074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A2BBB1-C2E1-4D00-9822-2EF5E4123E21}"/>
                  </a:ext>
                </a:extLst>
              </p:cNvPr>
              <p:cNvSpPr txBox="1"/>
              <p:nvPr/>
            </p:nvSpPr>
            <p:spPr>
              <a:xfrm>
                <a:off x="9309616" y="5404983"/>
                <a:ext cx="3907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A2BBB1-C2E1-4D00-9822-2EF5E412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616" y="5404983"/>
                <a:ext cx="390746" cy="461665"/>
              </a:xfrm>
              <a:prstGeom prst="rect">
                <a:avLst/>
              </a:prstGeom>
              <a:blipFill>
                <a:blip r:embed="rId8"/>
                <a:stretch>
                  <a:fillRect t="-1333" r="-203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584058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93B18C19-C425-4F6F-A7D2-D0C9FB5CF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77" y="1770754"/>
            <a:ext cx="4248301" cy="46221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A48952D-52C7-4C3E-8FD0-C0B3C55F1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35" y="1816835"/>
            <a:ext cx="4248300" cy="45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59566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Variational Autoencoder</a:t>
            </a:r>
            <a:br>
              <a:rPr lang="en-US" dirty="0"/>
            </a:br>
            <a:r>
              <a:rPr lang="en-US" dirty="0"/>
              <a:t>Step-by-step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8452509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>
                <a:solidFill>
                  <a:srgbClr val="C00000"/>
                </a:solidFill>
              </a:rPr>
              <a:t>Probabilistic spin </a:t>
            </a:r>
            <a:r>
              <a:rPr lang="en-US" sz="2200" dirty="0"/>
              <a:t>on autoencoders</a:t>
            </a:r>
          </a:p>
          <a:p>
            <a:r>
              <a:rPr lang="en-US" sz="2200" dirty="0"/>
              <a:t>Targets:</a:t>
            </a:r>
          </a:p>
          <a:p>
            <a:pPr lvl="1"/>
            <a:r>
              <a:rPr lang="en-US" sz="2200" dirty="0"/>
              <a:t>Learn latent features z from raw data</a:t>
            </a:r>
          </a:p>
          <a:p>
            <a:pPr lvl="1"/>
            <a:r>
              <a:rPr lang="en-US" sz="2200" dirty="0"/>
              <a:t>Sample from the model to generate new data</a:t>
            </a:r>
          </a:p>
          <a:p>
            <a:r>
              <a:rPr lang="en-US" sz="2200" dirty="0"/>
              <a:t>Intuition </a:t>
            </a:r>
          </a:p>
          <a:p>
            <a:pPr lvl="1"/>
            <a:r>
              <a:rPr lang="en-US" sz="2200" dirty="0"/>
              <a:t>x is an image, </a:t>
            </a:r>
          </a:p>
          <a:p>
            <a:pPr lvl="1"/>
            <a:r>
              <a:rPr lang="en-US" sz="2200" dirty="0"/>
              <a:t>z is latent factors used to generate x: </a:t>
            </a:r>
          </a:p>
          <a:p>
            <a:pPr lvl="2"/>
            <a:r>
              <a:rPr lang="en-US" sz="2200" dirty="0"/>
              <a:t>class, attributes, orientation, </a:t>
            </a:r>
            <a:r>
              <a:rPr lang="en-US" sz="2200" dirty="0" err="1"/>
              <a:t>etc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70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48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Autoencoder: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CAFB10-7723-42B3-B7B4-E46D1881E013}"/>
              </a:ext>
            </a:extLst>
          </p:cNvPr>
          <p:cNvSpPr/>
          <p:nvPr/>
        </p:nvSpPr>
        <p:spPr>
          <a:xfrm>
            <a:off x="4121550" y="6072183"/>
            <a:ext cx="8024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rgbClr val="0000FF"/>
                </a:solidFill>
                <a:latin typeface="+mj-lt"/>
              </a:rPr>
              <a:t>Kingma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and Welling, “Auto-Encoding Variational Bayes”, ICLR 2014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642E22-13C1-4BE1-B361-CFBBB37145C7}"/>
              </a:ext>
            </a:extLst>
          </p:cNvPr>
          <p:cNvSpPr/>
          <p:nvPr/>
        </p:nvSpPr>
        <p:spPr>
          <a:xfrm>
            <a:off x="7660468" y="5356959"/>
            <a:ext cx="2186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Decoder Network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987867E-AD16-4FA7-8D12-F2E2791C335E}"/>
              </a:ext>
            </a:extLst>
          </p:cNvPr>
          <p:cNvSpPr/>
          <p:nvPr/>
        </p:nvSpPr>
        <p:spPr>
          <a:xfrm>
            <a:off x="2329349" y="5410847"/>
            <a:ext cx="216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Encoder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8CC81AD-45BF-4C45-8433-A1B184DA7473}"/>
                  </a:ext>
                </a:extLst>
              </p:cNvPr>
              <p:cNvSpPr/>
              <p:nvPr/>
            </p:nvSpPr>
            <p:spPr>
              <a:xfrm>
                <a:off x="1667662" y="2284445"/>
                <a:ext cx="3486146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/>
                  <a:t>Mean and (diagonal) covariance</a:t>
                </a:r>
                <a:br>
                  <a:rPr lang="en-US" sz="1600" dirty="0"/>
                </a:br>
                <a:r>
                  <a:rPr lang="en-US" sz="16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8CC81AD-45BF-4C45-8433-A1B184DA7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62" y="2284445"/>
                <a:ext cx="3486146" cy="624530"/>
              </a:xfrm>
              <a:prstGeom prst="rect">
                <a:avLst/>
              </a:prstGeom>
              <a:blipFill>
                <a:blip r:embed="rId3"/>
                <a:stretch>
                  <a:fillRect l="-525" t="-2941" r="-350" b="-784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666D92-CA1A-46F5-86EA-D72828089A1E}"/>
              </a:ext>
            </a:extLst>
          </p:cNvPr>
          <p:cNvSpPr/>
          <p:nvPr/>
        </p:nvSpPr>
        <p:spPr>
          <a:xfrm>
            <a:off x="2727201" y="4396999"/>
            <a:ext cx="1367069" cy="502624"/>
          </a:xfrm>
          <a:custGeom>
            <a:avLst/>
            <a:gdLst>
              <a:gd name="connsiteX0" fmla="*/ 0 w 1367069"/>
              <a:gd name="connsiteY0" fmla="*/ 0 h 502624"/>
              <a:gd name="connsiteX1" fmla="*/ 642522 w 1367069"/>
              <a:gd name="connsiteY1" fmla="*/ 0 h 502624"/>
              <a:gd name="connsiteX2" fmla="*/ 1367069 w 1367069"/>
              <a:gd name="connsiteY2" fmla="*/ 0 h 502624"/>
              <a:gd name="connsiteX3" fmla="*/ 1367069 w 1367069"/>
              <a:gd name="connsiteY3" fmla="*/ 502624 h 502624"/>
              <a:gd name="connsiteX4" fmla="*/ 683535 w 1367069"/>
              <a:gd name="connsiteY4" fmla="*/ 502624 h 502624"/>
              <a:gd name="connsiteX5" fmla="*/ 0 w 1367069"/>
              <a:gd name="connsiteY5" fmla="*/ 502624 h 502624"/>
              <a:gd name="connsiteX6" fmla="*/ 0 w 1367069"/>
              <a:gd name="connsiteY6" fmla="*/ 0 h 50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69" h="502624" fill="none" extrusionOk="0">
                <a:moveTo>
                  <a:pt x="0" y="0"/>
                </a:moveTo>
                <a:cubicBezTo>
                  <a:pt x="299768" y="25535"/>
                  <a:pt x="476926" y="17023"/>
                  <a:pt x="642522" y="0"/>
                </a:cubicBezTo>
                <a:cubicBezTo>
                  <a:pt x="808118" y="-17023"/>
                  <a:pt x="1030175" y="-7084"/>
                  <a:pt x="1367069" y="0"/>
                </a:cubicBezTo>
                <a:cubicBezTo>
                  <a:pt x="1355910" y="173083"/>
                  <a:pt x="1357315" y="265828"/>
                  <a:pt x="1367069" y="502624"/>
                </a:cubicBezTo>
                <a:cubicBezTo>
                  <a:pt x="1111550" y="532610"/>
                  <a:pt x="861592" y="485973"/>
                  <a:pt x="683535" y="502624"/>
                </a:cubicBezTo>
                <a:cubicBezTo>
                  <a:pt x="505478" y="519275"/>
                  <a:pt x="295629" y="474402"/>
                  <a:pt x="0" y="502624"/>
                </a:cubicBezTo>
                <a:cubicBezTo>
                  <a:pt x="-6444" y="392502"/>
                  <a:pt x="-8071" y="184127"/>
                  <a:pt x="0" y="0"/>
                </a:cubicBezTo>
                <a:close/>
              </a:path>
              <a:path w="1367069" h="502624" stroke="0" extrusionOk="0">
                <a:moveTo>
                  <a:pt x="0" y="0"/>
                </a:moveTo>
                <a:cubicBezTo>
                  <a:pt x="262477" y="-8949"/>
                  <a:pt x="370223" y="21485"/>
                  <a:pt x="669864" y="0"/>
                </a:cubicBezTo>
                <a:cubicBezTo>
                  <a:pt x="969505" y="-21485"/>
                  <a:pt x="1223258" y="-15099"/>
                  <a:pt x="1367069" y="0"/>
                </a:cubicBezTo>
                <a:cubicBezTo>
                  <a:pt x="1343612" y="208528"/>
                  <a:pt x="1379111" y="401807"/>
                  <a:pt x="1367069" y="502624"/>
                </a:cubicBezTo>
                <a:cubicBezTo>
                  <a:pt x="1201447" y="524130"/>
                  <a:pt x="808720" y="537005"/>
                  <a:pt x="656193" y="502624"/>
                </a:cubicBezTo>
                <a:cubicBezTo>
                  <a:pt x="503666" y="468243"/>
                  <a:pt x="158245" y="529281"/>
                  <a:pt x="0" y="502624"/>
                </a:cubicBezTo>
                <a:cubicBezTo>
                  <a:pt x="256" y="381529"/>
                  <a:pt x="-23611" y="108163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x</a:t>
            </a:r>
            <a:endParaRPr lang="id-ID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97F095-55C6-4DBD-BCC1-BFA52A2DBDF3}"/>
              </a:ext>
            </a:extLst>
          </p:cNvPr>
          <p:cNvGrpSpPr/>
          <p:nvPr/>
        </p:nvGrpSpPr>
        <p:grpSpPr>
          <a:xfrm>
            <a:off x="1940558" y="3104425"/>
            <a:ext cx="2940354" cy="502623"/>
            <a:chOff x="2527064" y="3402139"/>
            <a:chExt cx="2940354" cy="5026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EF21AAF-345D-4A34-AE38-AFB8BFFEAACC}"/>
                    </a:ext>
                  </a:extLst>
                </p:cNvPr>
                <p:cNvSpPr/>
                <p:nvPr/>
              </p:nvSpPr>
              <p:spPr>
                <a:xfrm>
                  <a:off x="4428260" y="3402139"/>
                  <a:ext cx="1039158" cy="502623"/>
                </a:xfrm>
                <a:custGeom>
                  <a:avLst/>
                  <a:gdLst>
                    <a:gd name="connsiteX0" fmla="*/ 0 w 1039158"/>
                    <a:gd name="connsiteY0" fmla="*/ 0 h 502623"/>
                    <a:gd name="connsiteX1" fmla="*/ 509187 w 1039158"/>
                    <a:gd name="connsiteY1" fmla="*/ 0 h 502623"/>
                    <a:gd name="connsiteX2" fmla="*/ 1039158 w 1039158"/>
                    <a:gd name="connsiteY2" fmla="*/ 0 h 502623"/>
                    <a:gd name="connsiteX3" fmla="*/ 1039158 w 1039158"/>
                    <a:gd name="connsiteY3" fmla="*/ 502623 h 502623"/>
                    <a:gd name="connsiteX4" fmla="*/ 509187 w 1039158"/>
                    <a:gd name="connsiteY4" fmla="*/ 502623 h 502623"/>
                    <a:gd name="connsiteX5" fmla="*/ 0 w 1039158"/>
                    <a:gd name="connsiteY5" fmla="*/ 502623 h 502623"/>
                    <a:gd name="connsiteX6" fmla="*/ 0 w 1039158"/>
                    <a:gd name="connsiteY6" fmla="*/ 0 h 502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39158" h="502623" fill="none" extrusionOk="0">
                      <a:moveTo>
                        <a:pt x="0" y="0"/>
                      </a:moveTo>
                      <a:cubicBezTo>
                        <a:pt x="133236" y="-14566"/>
                        <a:pt x="283475" y="12168"/>
                        <a:pt x="509187" y="0"/>
                      </a:cubicBezTo>
                      <a:cubicBezTo>
                        <a:pt x="734899" y="-12168"/>
                        <a:pt x="786040" y="-23055"/>
                        <a:pt x="1039158" y="0"/>
                      </a:cubicBezTo>
                      <a:cubicBezTo>
                        <a:pt x="1038625" y="115443"/>
                        <a:pt x="1039873" y="279863"/>
                        <a:pt x="1039158" y="502623"/>
                      </a:cubicBezTo>
                      <a:cubicBezTo>
                        <a:pt x="850597" y="515060"/>
                        <a:pt x="678434" y="511199"/>
                        <a:pt x="509187" y="502623"/>
                      </a:cubicBezTo>
                      <a:cubicBezTo>
                        <a:pt x="339940" y="494047"/>
                        <a:pt x="181344" y="523162"/>
                        <a:pt x="0" y="502623"/>
                      </a:cubicBezTo>
                      <a:cubicBezTo>
                        <a:pt x="21066" y="364424"/>
                        <a:pt x="10350" y="196044"/>
                        <a:pt x="0" y="0"/>
                      </a:cubicBezTo>
                      <a:close/>
                    </a:path>
                    <a:path w="1039158" h="502623" stroke="0" extrusionOk="0">
                      <a:moveTo>
                        <a:pt x="0" y="0"/>
                      </a:moveTo>
                      <a:cubicBezTo>
                        <a:pt x="173165" y="-14157"/>
                        <a:pt x="342087" y="-4093"/>
                        <a:pt x="498796" y="0"/>
                      </a:cubicBezTo>
                      <a:cubicBezTo>
                        <a:pt x="655505" y="4093"/>
                        <a:pt x="833630" y="13684"/>
                        <a:pt x="1039158" y="0"/>
                      </a:cubicBezTo>
                      <a:cubicBezTo>
                        <a:pt x="1053999" y="116078"/>
                        <a:pt x="1062092" y="374013"/>
                        <a:pt x="1039158" y="502623"/>
                      </a:cubicBezTo>
                      <a:cubicBezTo>
                        <a:pt x="795566" y="494700"/>
                        <a:pt x="683472" y="509316"/>
                        <a:pt x="509187" y="502623"/>
                      </a:cubicBezTo>
                      <a:cubicBezTo>
                        <a:pt x="334902" y="495930"/>
                        <a:pt x="192780" y="511993"/>
                        <a:pt x="0" y="502623"/>
                      </a:cubicBezTo>
                      <a:cubicBezTo>
                        <a:pt x="-3498" y="346851"/>
                        <a:pt x="-8969" y="17858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777548183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tIns="0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EF21AAF-345D-4A34-AE38-AFB8BFFEAA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8260" y="3402139"/>
                  <a:ext cx="1039158" cy="502623"/>
                </a:xfrm>
                <a:prstGeom prst="rect">
                  <a:avLst/>
                </a:prstGeom>
                <a:blipFill>
                  <a:blip r:embed="rId4"/>
                  <a:stretch>
                    <a:fillRect b="-2174"/>
                  </a:stretch>
                </a:blipFill>
                <a:ln>
                  <a:solidFill>
                    <a:schemeClr val="accent2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777548183">
                        <a:custGeom>
                          <a:avLst/>
                          <a:gdLst>
                            <a:gd name="connsiteX0" fmla="*/ 0 w 1039158"/>
                            <a:gd name="connsiteY0" fmla="*/ 0 h 502623"/>
                            <a:gd name="connsiteX1" fmla="*/ 509187 w 1039158"/>
                            <a:gd name="connsiteY1" fmla="*/ 0 h 502623"/>
                            <a:gd name="connsiteX2" fmla="*/ 1039158 w 1039158"/>
                            <a:gd name="connsiteY2" fmla="*/ 0 h 502623"/>
                            <a:gd name="connsiteX3" fmla="*/ 1039158 w 1039158"/>
                            <a:gd name="connsiteY3" fmla="*/ 502623 h 502623"/>
                            <a:gd name="connsiteX4" fmla="*/ 509187 w 1039158"/>
                            <a:gd name="connsiteY4" fmla="*/ 502623 h 502623"/>
                            <a:gd name="connsiteX5" fmla="*/ 0 w 1039158"/>
                            <a:gd name="connsiteY5" fmla="*/ 502623 h 502623"/>
                            <a:gd name="connsiteX6" fmla="*/ 0 w 1039158"/>
                            <a:gd name="connsiteY6" fmla="*/ 0 h 5026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039158" h="502623" fill="none" extrusionOk="0">
                              <a:moveTo>
                                <a:pt x="0" y="0"/>
                              </a:moveTo>
                              <a:cubicBezTo>
                                <a:pt x="133236" y="-14566"/>
                                <a:pt x="283475" y="12168"/>
                                <a:pt x="509187" y="0"/>
                              </a:cubicBezTo>
                              <a:cubicBezTo>
                                <a:pt x="734899" y="-12168"/>
                                <a:pt x="786040" y="-23055"/>
                                <a:pt x="1039158" y="0"/>
                              </a:cubicBezTo>
                              <a:cubicBezTo>
                                <a:pt x="1038625" y="115443"/>
                                <a:pt x="1039873" y="279863"/>
                                <a:pt x="1039158" y="502623"/>
                              </a:cubicBezTo>
                              <a:cubicBezTo>
                                <a:pt x="850597" y="515060"/>
                                <a:pt x="678434" y="511199"/>
                                <a:pt x="509187" y="502623"/>
                              </a:cubicBezTo>
                              <a:cubicBezTo>
                                <a:pt x="339940" y="494047"/>
                                <a:pt x="181344" y="523162"/>
                                <a:pt x="0" y="502623"/>
                              </a:cubicBezTo>
                              <a:cubicBezTo>
                                <a:pt x="21066" y="364424"/>
                                <a:pt x="10350" y="196044"/>
                                <a:pt x="0" y="0"/>
                              </a:cubicBezTo>
                              <a:close/>
                            </a:path>
                            <a:path w="1039158" h="502623" stroke="0" extrusionOk="0">
                              <a:moveTo>
                                <a:pt x="0" y="0"/>
                              </a:moveTo>
                              <a:cubicBezTo>
                                <a:pt x="173165" y="-14157"/>
                                <a:pt x="342087" y="-4093"/>
                                <a:pt x="498796" y="0"/>
                              </a:cubicBezTo>
                              <a:cubicBezTo>
                                <a:pt x="655505" y="4093"/>
                                <a:pt x="833630" y="13684"/>
                                <a:pt x="1039158" y="0"/>
                              </a:cubicBezTo>
                              <a:cubicBezTo>
                                <a:pt x="1053999" y="116078"/>
                                <a:pt x="1062092" y="374013"/>
                                <a:pt x="1039158" y="502623"/>
                              </a:cubicBezTo>
                              <a:cubicBezTo>
                                <a:pt x="795566" y="494700"/>
                                <a:pt x="683472" y="509316"/>
                                <a:pt x="509187" y="502623"/>
                              </a:cubicBezTo>
                              <a:cubicBezTo>
                                <a:pt x="334902" y="495930"/>
                                <a:pt x="192780" y="511993"/>
                                <a:pt x="0" y="502623"/>
                              </a:cubicBezTo>
                              <a:cubicBezTo>
                                <a:pt x="-3498" y="346851"/>
                                <a:pt x="-8969" y="17858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A0F7307-3AE6-48A6-A97A-567F50F7C0DF}"/>
                    </a:ext>
                  </a:extLst>
                </p:cNvPr>
                <p:cNvSpPr/>
                <p:nvPr/>
              </p:nvSpPr>
              <p:spPr>
                <a:xfrm>
                  <a:off x="2527064" y="3402139"/>
                  <a:ext cx="1039158" cy="502623"/>
                </a:xfrm>
                <a:custGeom>
                  <a:avLst/>
                  <a:gdLst>
                    <a:gd name="connsiteX0" fmla="*/ 0 w 1039158"/>
                    <a:gd name="connsiteY0" fmla="*/ 0 h 502623"/>
                    <a:gd name="connsiteX1" fmla="*/ 509187 w 1039158"/>
                    <a:gd name="connsiteY1" fmla="*/ 0 h 502623"/>
                    <a:gd name="connsiteX2" fmla="*/ 1039158 w 1039158"/>
                    <a:gd name="connsiteY2" fmla="*/ 0 h 502623"/>
                    <a:gd name="connsiteX3" fmla="*/ 1039158 w 1039158"/>
                    <a:gd name="connsiteY3" fmla="*/ 502623 h 502623"/>
                    <a:gd name="connsiteX4" fmla="*/ 509187 w 1039158"/>
                    <a:gd name="connsiteY4" fmla="*/ 502623 h 502623"/>
                    <a:gd name="connsiteX5" fmla="*/ 0 w 1039158"/>
                    <a:gd name="connsiteY5" fmla="*/ 502623 h 502623"/>
                    <a:gd name="connsiteX6" fmla="*/ 0 w 1039158"/>
                    <a:gd name="connsiteY6" fmla="*/ 0 h 502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39158" h="502623" fill="none" extrusionOk="0">
                      <a:moveTo>
                        <a:pt x="0" y="0"/>
                      </a:moveTo>
                      <a:cubicBezTo>
                        <a:pt x="133236" y="-14566"/>
                        <a:pt x="283475" y="12168"/>
                        <a:pt x="509187" y="0"/>
                      </a:cubicBezTo>
                      <a:cubicBezTo>
                        <a:pt x="734899" y="-12168"/>
                        <a:pt x="786040" y="-23055"/>
                        <a:pt x="1039158" y="0"/>
                      </a:cubicBezTo>
                      <a:cubicBezTo>
                        <a:pt x="1038625" y="115443"/>
                        <a:pt x="1039873" y="279863"/>
                        <a:pt x="1039158" y="502623"/>
                      </a:cubicBezTo>
                      <a:cubicBezTo>
                        <a:pt x="850597" y="515060"/>
                        <a:pt x="678434" y="511199"/>
                        <a:pt x="509187" y="502623"/>
                      </a:cubicBezTo>
                      <a:cubicBezTo>
                        <a:pt x="339940" y="494047"/>
                        <a:pt x="181344" y="523162"/>
                        <a:pt x="0" y="502623"/>
                      </a:cubicBezTo>
                      <a:cubicBezTo>
                        <a:pt x="21066" y="364424"/>
                        <a:pt x="10350" y="196044"/>
                        <a:pt x="0" y="0"/>
                      </a:cubicBezTo>
                      <a:close/>
                    </a:path>
                    <a:path w="1039158" h="502623" stroke="0" extrusionOk="0">
                      <a:moveTo>
                        <a:pt x="0" y="0"/>
                      </a:moveTo>
                      <a:cubicBezTo>
                        <a:pt x="173165" y="-14157"/>
                        <a:pt x="342087" y="-4093"/>
                        <a:pt x="498796" y="0"/>
                      </a:cubicBezTo>
                      <a:cubicBezTo>
                        <a:pt x="655505" y="4093"/>
                        <a:pt x="833630" y="13684"/>
                        <a:pt x="1039158" y="0"/>
                      </a:cubicBezTo>
                      <a:cubicBezTo>
                        <a:pt x="1053999" y="116078"/>
                        <a:pt x="1062092" y="374013"/>
                        <a:pt x="1039158" y="502623"/>
                      </a:cubicBezTo>
                      <a:cubicBezTo>
                        <a:pt x="795566" y="494700"/>
                        <a:pt x="683472" y="509316"/>
                        <a:pt x="509187" y="502623"/>
                      </a:cubicBezTo>
                      <a:cubicBezTo>
                        <a:pt x="334902" y="495930"/>
                        <a:pt x="192780" y="511993"/>
                        <a:pt x="0" y="502623"/>
                      </a:cubicBezTo>
                      <a:cubicBezTo>
                        <a:pt x="-3498" y="346851"/>
                        <a:pt x="-8969" y="17858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777548183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tIns="0" rtlCol="0" anchor="ctr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A0F7307-3AE6-48A6-A97A-567F50F7C0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064" y="3402139"/>
                  <a:ext cx="1039158" cy="502623"/>
                </a:xfrm>
                <a:prstGeom prst="rect">
                  <a:avLst/>
                </a:prstGeom>
                <a:blipFill>
                  <a:blip r:embed="rId5"/>
                  <a:stretch>
                    <a:fillRect b="-2174"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777548183">
                        <a:custGeom>
                          <a:avLst/>
                          <a:gdLst>
                            <a:gd name="connsiteX0" fmla="*/ 0 w 1039158"/>
                            <a:gd name="connsiteY0" fmla="*/ 0 h 502623"/>
                            <a:gd name="connsiteX1" fmla="*/ 509187 w 1039158"/>
                            <a:gd name="connsiteY1" fmla="*/ 0 h 502623"/>
                            <a:gd name="connsiteX2" fmla="*/ 1039158 w 1039158"/>
                            <a:gd name="connsiteY2" fmla="*/ 0 h 502623"/>
                            <a:gd name="connsiteX3" fmla="*/ 1039158 w 1039158"/>
                            <a:gd name="connsiteY3" fmla="*/ 502623 h 502623"/>
                            <a:gd name="connsiteX4" fmla="*/ 509187 w 1039158"/>
                            <a:gd name="connsiteY4" fmla="*/ 502623 h 502623"/>
                            <a:gd name="connsiteX5" fmla="*/ 0 w 1039158"/>
                            <a:gd name="connsiteY5" fmla="*/ 502623 h 502623"/>
                            <a:gd name="connsiteX6" fmla="*/ 0 w 1039158"/>
                            <a:gd name="connsiteY6" fmla="*/ 0 h 5026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039158" h="502623" fill="none" extrusionOk="0">
                              <a:moveTo>
                                <a:pt x="0" y="0"/>
                              </a:moveTo>
                              <a:cubicBezTo>
                                <a:pt x="133236" y="-14566"/>
                                <a:pt x="283475" y="12168"/>
                                <a:pt x="509187" y="0"/>
                              </a:cubicBezTo>
                              <a:cubicBezTo>
                                <a:pt x="734899" y="-12168"/>
                                <a:pt x="786040" y="-23055"/>
                                <a:pt x="1039158" y="0"/>
                              </a:cubicBezTo>
                              <a:cubicBezTo>
                                <a:pt x="1038625" y="115443"/>
                                <a:pt x="1039873" y="279863"/>
                                <a:pt x="1039158" y="502623"/>
                              </a:cubicBezTo>
                              <a:cubicBezTo>
                                <a:pt x="850597" y="515060"/>
                                <a:pt x="678434" y="511199"/>
                                <a:pt x="509187" y="502623"/>
                              </a:cubicBezTo>
                              <a:cubicBezTo>
                                <a:pt x="339940" y="494047"/>
                                <a:pt x="181344" y="523162"/>
                                <a:pt x="0" y="502623"/>
                              </a:cubicBezTo>
                              <a:cubicBezTo>
                                <a:pt x="21066" y="364424"/>
                                <a:pt x="10350" y="196044"/>
                                <a:pt x="0" y="0"/>
                              </a:cubicBezTo>
                              <a:close/>
                            </a:path>
                            <a:path w="1039158" h="502623" stroke="0" extrusionOk="0">
                              <a:moveTo>
                                <a:pt x="0" y="0"/>
                              </a:moveTo>
                              <a:cubicBezTo>
                                <a:pt x="173165" y="-14157"/>
                                <a:pt x="342087" y="-4093"/>
                                <a:pt x="498796" y="0"/>
                              </a:cubicBezTo>
                              <a:cubicBezTo>
                                <a:pt x="655505" y="4093"/>
                                <a:pt x="833630" y="13684"/>
                                <a:pt x="1039158" y="0"/>
                              </a:cubicBezTo>
                              <a:cubicBezTo>
                                <a:pt x="1053999" y="116078"/>
                                <a:pt x="1062092" y="374013"/>
                                <a:pt x="1039158" y="502623"/>
                              </a:cubicBezTo>
                              <a:cubicBezTo>
                                <a:pt x="795566" y="494700"/>
                                <a:pt x="683472" y="509316"/>
                                <a:pt x="509187" y="502623"/>
                              </a:cubicBezTo>
                              <a:cubicBezTo>
                                <a:pt x="334902" y="495930"/>
                                <a:pt x="192780" y="511993"/>
                                <a:pt x="0" y="502623"/>
                              </a:cubicBezTo>
                              <a:cubicBezTo>
                                <a:pt x="-3498" y="346851"/>
                                <a:pt x="-8969" y="17858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E41C1C-2DDF-4B54-8357-3BA2EA48E5EC}"/>
              </a:ext>
            </a:extLst>
          </p:cNvPr>
          <p:cNvCxnSpPr>
            <a:cxnSpLocks/>
          </p:cNvCxnSpPr>
          <p:nvPr/>
        </p:nvCxnSpPr>
        <p:spPr>
          <a:xfrm flipV="1">
            <a:off x="3658874" y="3819143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B66FAE-A068-45F2-A54B-9FF40F3F5913}"/>
              </a:ext>
            </a:extLst>
          </p:cNvPr>
          <p:cNvCxnSpPr>
            <a:cxnSpLocks/>
          </p:cNvCxnSpPr>
          <p:nvPr/>
        </p:nvCxnSpPr>
        <p:spPr>
          <a:xfrm flipH="1" flipV="1">
            <a:off x="2796836" y="3819143"/>
            <a:ext cx="365760" cy="36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68C395-9CA8-4610-ABD2-AE6A32F8400C}"/>
              </a:ext>
            </a:extLst>
          </p:cNvPr>
          <p:cNvSpPr/>
          <p:nvPr/>
        </p:nvSpPr>
        <p:spPr>
          <a:xfrm>
            <a:off x="2847920" y="4882916"/>
            <a:ext cx="1125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E30032B-9015-479E-BBC4-637ED15E49AA}"/>
                  </a:ext>
                </a:extLst>
              </p:cNvPr>
              <p:cNvSpPr/>
              <p:nvPr/>
            </p:nvSpPr>
            <p:spPr>
              <a:xfrm>
                <a:off x="7010803" y="2284445"/>
                <a:ext cx="3486146" cy="624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/>
                  <a:t>Mean and (diagonal) covariance</a:t>
                </a:r>
                <a:br>
                  <a:rPr lang="en-US" sz="1600" dirty="0"/>
                </a:br>
                <a:r>
                  <a:rPr lang="en-US" sz="16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E30032B-9015-479E-BBC4-637ED15E4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803" y="2284445"/>
                <a:ext cx="3486146" cy="624530"/>
              </a:xfrm>
              <a:prstGeom prst="rect">
                <a:avLst/>
              </a:prstGeom>
              <a:blipFill>
                <a:blip r:embed="rId6"/>
                <a:stretch>
                  <a:fillRect l="-350" t="-2941" r="-350" b="-7843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D80A5D7-DFAB-4696-9EBF-2383A776F00D}"/>
              </a:ext>
            </a:extLst>
          </p:cNvPr>
          <p:cNvSpPr/>
          <p:nvPr/>
        </p:nvSpPr>
        <p:spPr>
          <a:xfrm>
            <a:off x="8070342" y="4396999"/>
            <a:ext cx="1367069" cy="502624"/>
          </a:xfrm>
          <a:custGeom>
            <a:avLst/>
            <a:gdLst>
              <a:gd name="connsiteX0" fmla="*/ 0 w 1367069"/>
              <a:gd name="connsiteY0" fmla="*/ 0 h 502624"/>
              <a:gd name="connsiteX1" fmla="*/ 642522 w 1367069"/>
              <a:gd name="connsiteY1" fmla="*/ 0 h 502624"/>
              <a:gd name="connsiteX2" fmla="*/ 1367069 w 1367069"/>
              <a:gd name="connsiteY2" fmla="*/ 0 h 502624"/>
              <a:gd name="connsiteX3" fmla="*/ 1367069 w 1367069"/>
              <a:gd name="connsiteY3" fmla="*/ 502624 h 502624"/>
              <a:gd name="connsiteX4" fmla="*/ 683535 w 1367069"/>
              <a:gd name="connsiteY4" fmla="*/ 502624 h 502624"/>
              <a:gd name="connsiteX5" fmla="*/ 0 w 1367069"/>
              <a:gd name="connsiteY5" fmla="*/ 502624 h 502624"/>
              <a:gd name="connsiteX6" fmla="*/ 0 w 1367069"/>
              <a:gd name="connsiteY6" fmla="*/ 0 h 50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69" h="502624" fill="none" extrusionOk="0">
                <a:moveTo>
                  <a:pt x="0" y="0"/>
                </a:moveTo>
                <a:cubicBezTo>
                  <a:pt x="299768" y="25535"/>
                  <a:pt x="476926" y="17023"/>
                  <a:pt x="642522" y="0"/>
                </a:cubicBezTo>
                <a:cubicBezTo>
                  <a:pt x="808118" y="-17023"/>
                  <a:pt x="1030175" y="-7084"/>
                  <a:pt x="1367069" y="0"/>
                </a:cubicBezTo>
                <a:cubicBezTo>
                  <a:pt x="1355910" y="173083"/>
                  <a:pt x="1357315" y="265828"/>
                  <a:pt x="1367069" y="502624"/>
                </a:cubicBezTo>
                <a:cubicBezTo>
                  <a:pt x="1111550" y="532610"/>
                  <a:pt x="861592" y="485973"/>
                  <a:pt x="683535" y="502624"/>
                </a:cubicBezTo>
                <a:cubicBezTo>
                  <a:pt x="505478" y="519275"/>
                  <a:pt x="295629" y="474402"/>
                  <a:pt x="0" y="502624"/>
                </a:cubicBezTo>
                <a:cubicBezTo>
                  <a:pt x="-6444" y="392502"/>
                  <a:pt x="-8071" y="184127"/>
                  <a:pt x="0" y="0"/>
                </a:cubicBezTo>
                <a:close/>
              </a:path>
              <a:path w="1367069" h="502624" stroke="0" extrusionOk="0">
                <a:moveTo>
                  <a:pt x="0" y="0"/>
                </a:moveTo>
                <a:cubicBezTo>
                  <a:pt x="262477" y="-8949"/>
                  <a:pt x="370223" y="21485"/>
                  <a:pt x="669864" y="0"/>
                </a:cubicBezTo>
                <a:cubicBezTo>
                  <a:pt x="969505" y="-21485"/>
                  <a:pt x="1223258" y="-15099"/>
                  <a:pt x="1367069" y="0"/>
                </a:cubicBezTo>
                <a:cubicBezTo>
                  <a:pt x="1343612" y="208528"/>
                  <a:pt x="1379111" y="401807"/>
                  <a:pt x="1367069" y="502624"/>
                </a:cubicBezTo>
                <a:cubicBezTo>
                  <a:pt x="1201447" y="524130"/>
                  <a:pt x="808720" y="537005"/>
                  <a:pt x="656193" y="502624"/>
                </a:cubicBezTo>
                <a:cubicBezTo>
                  <a:pt x="503666" y="468243"/>
                  <a:pt x="158245" y="529281"/>
                  <a:pt x="0" y="502624"/>
                </a:cubicBezTo>
                <a:cubicBezTo>
                  <a:pt x="256" y="381529"/>
                  <a:pt x="-23611" y="108163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  <a:extLst>
              <a:ext uri="{C807C97D-BFC1-408E-A445-0C87EB9F89A2}">
                <ask:lineSketchStyleProps xmlns:ask="http://schemas.microsoft.com/office/drawing/2018/sketchyshapes" sd="15256371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dirty="0"/>
              <a:t>z</a:t>
            </a:r>
            <a:endParaRPr lang="id-ID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64FF45-4090-49E9-85BD-C27C969A903C}"/>
              </a:ext>
            </a:extLst>
          </p:cNvPr>
          <p:cNvGrpSpPr/>
          <p:nvPr/>
        </p:nvGrpSpPr>
        <p:grpSpPr>
          <a:xfrm>
            <a:off x="7283699" y="3104425"/>
            <a:ext cx="2940354" cy="502623"/>
            <a:chOff x="2527064" y="3402139"/>
            <a:chExt cx="2940354" cy="5026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257388B-5E27-4E34-8BCB-3CB463F70CB9}"/>
                    </a:ext>
                  </a:extLst>
                </p:cNvPr>
                <p:cNvSpPr/>
                <p:nvPr/>
              </p:nvSpPr>
              <p:spPr>
                <a:xfrm>
                  <a:off x="4428260" y="3402139"/>
                  <a:ext cx="1039158" cy="502623"/>
                </a:xfrm>
                <a:custGeom>
                  <a:avLst/>
                  <a:gdLst>
                    <a:gd name="connsiteX0" fmla="*/ 0 w 1039158"/>
                    <a:gd name="connsiteY0" fmla="*/ 0 h 502623"/>
                    <a:gd name="connsiteX1" fmla="*/ 509187 w 1039158"/>
                    <a:gd name="connsiteY1" fmla="*/ 0 h 502623"/>
                    <a:gd name="connsiteX2" fmla="*/ 1039158 w 1039158"/>
                    <a:gd name="connsiteY2" fmla="*/ 0 h 502623"/>
                    <a:gd name="connsiteX3" fmla="*/ 1039158 w 1039158"/>
                    <a:gd name="connsiteY3" fmla="*/ 502623 h 502623"/>
                    <a:gd name="connsiteX4" fmla="*/ 509187 w 1039158"/>
                    <a:gd name="connsiteY4" fmla="*/ 502623 h 502623"/>
                    <a:gd name="connsiteX5" fmla="*/ 0 w 1039158"/>
                    <a:gd name="connsiteY5" fmla="*/ 502623 h 502623"/>
                    <a:gd name="connsiteX6" fmla="*/ 0 w 1039158"/>
                    <a:gd name="connsiteY6" fmla="*/ 0 h 502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39158" h="502623" fill="none" extrusionOk="0">
                      <a:moveTo>
                        <a:pt x="0" y="0"/>
                      </a:moveTo>
                      <a:cubicBezTo>
                        <a:pt x="133236" y="-14566"/>
                        <a:pt x="283475" y="12168"/>
                        <a:pt x="509187" y="0"/>
                      </a:cubicBezTo>
                      <a:cubicBezTo>
                        <a:pt x="734899" y="-12168"/>
                        <a:pt x="786040" y="-23055"/>
                        <a:pt x="1039158" y="0"/>
                      </a:cubicBezTo>
                      <a:cubicBezTo>
                        <a:pt x="1038625" y="115443"/>
                        <a:pt x="1039873" y="279863"/>
                        <a:pt x="1039158" y="502623"/>
                      </a:cubicBezTo>
                      <a:cubicBezTo>
                        <a:pt x="850597" y="515060"/>
                        <a:pt x="678434" y="511199"/>
                        <a:pt x="509187" y="502623"/>
                      </a:cubicBezTo>
                      <a:cubicBezTo>
                        <a:pt x="339940" y="494047"/>
                        <a:pt x="181344" y="523162"/>
                        <a:pt x="0" y="502623"/>
                      </a:cubicBezTo>
                      <a:cubicBezTo>
                        <a:pt x="21066" y="364424"/>
                        <a:pt x="10350" y="196044"/>
                        <a:pt x="0" y="0"/>
                      </a:cubicBezTo>
                      <a:close/>
                    </a:path>
                    <a:path w="1039158" h="502623" stroke="0" extrusionOk="0">
                      <a:moveTo>
                        <a:pt x="0" y="0"/>
                      </a:moveTo>
                      <a:cubicBezTo>
                        <a:pt x="173165" y="-14157"/>
                        <a:pt x="342087" y="-4093"/>
                        <a:pt x="498796" y="0"/>
                      </a:cubicBezTo>
                      <a:cubicBezTo>
                        <a:pt x="655505" y="4093"/>
                        <a:pt x="833630" y="13684"/>
                        <a:pt x="1039158" y="0"/>
                      </a:cubicBezTo>
                      <a:cubicBezTo>
                        <a:pt x="1053999" y="116078"/>
                        <a:pt x="1062092" y="374013"/>
                        <a:pt x="1039158" y="502623"/>
                      </a:cubicBezTo>
                      <a:cubicBezTo>
                        <a:pt x="795566" y="494700"/>
                        <a:pt x="683472" y="509316"/>
                        <a:pt x="509187" y="502623"/>
                      </a:cubicBezTo>
                      <a:cubicBezTo>
                        <a:pt x="334902" y="495930"/>
                        <a:pt x="192780" y="511993"/>
                        <a:pt x="0" y="502623"/>
                      </a:cubicBezTo>
                      <a:cubicBezTo>
                        <a:pt x="-3498" y="346851"/>
                        <a:pt x="-8969" y="17858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777548183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tIns="0" rtlCol="0" anchor="ctr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257388B-5E27-4E34-8BCB-3CB463F70C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8260" y="3402139"/>
                  <a:ext cx="1039158" cy="502623"/>
                </a:xfrm>
                <a:prstGeom prst="rect">
                  <a:avLst/>
                </a:prstGeom>
                <a:blipFill>
                  <a:blip r:embed="rId7"/>
                  <a:stretch>
                    <a:fillRect b="-2174"/>
                  </a:stretch>
                </a:blipFill>
                <a:ln>
                  <a:solidFill>
                    <a:schemeClr val="accent2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777548183">
                        <a:custGeom>
                          <a:avLst/>
                          <a:gdLst>
                            <a:gd name="connsiteX0" fmla="*/ 0 w 1039158"/>
                            <a:gd name="connsiteY0" fmla="*/ 0 h 502623"/>
                            <a:gd name="connsiteX1" fmla="*/ 509187 w 1039158"/>
                            <a:gd name="connsiteY1" fmla="*/ 0 h 502623"/>
                            <a:gd name="connsiteX2" fmla="*/ 1039158 w 1039158"/>
                            <a:gd name="connsiteY2" fmla="*/ 0 h 502623"/>
                            <a:gd name="connsiteX3" fmla="*/ 1039158 w 1039158"/>
                            <a:gd name="connsiteY3" fmla="*/ 502623 h 502623"/>
                            <a:gd name="connsiteX4" fmla="*/ 509187 w 1039158"/>
                            <a:gd name="connsiteY4" fmla="*/ 502623 h 502623"/>
                            <a:gd name="connsiteX5" fmla="*/ 0 w 1039158"/>
                            <a:gd name="connsiteY5" fmla="*/ 502623 h 502623"/>
                            <a:gd name="connsiteX6" fmla="*/ 0 w 1039158"/>
                            <a:gd name="connsiteY6" fmla="*/ 0 h 5026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039158" h="502623" fill="none" extrusionOk="0">
                              <a:moveTo>
                                <a:pt x="0" y="0"/>
                              </a:moveTo>
                              <a:cubicBezTo>
                                <a:pt x="133236" y="-14566"/>
                                <a:pt x="283475" y="12168"/>
                                <a:pt x="509187" y="0"/>
                              </a:cubicBezTo>
                              <a:cubicBezTo>
                                <a:pt x="734899" y="-12168"/>
                                <a:pt x="786040" y="-23055"/>
                                <a:pt x="1039158" y="0"/>
                              </a:cubicBezTo>
                              <a:cubicBezTo>
                                <a:pt x="1038625" y="115443"/>
                                <a:pt x="1039873" y="279863"/>
                                <a:pt x="1039158" y="502623"/>
                              </a:cubicBezTo>
                              <a:cubicBezTo>
                                <a:pt x="850597" y="515060"/>
                                <a:pt x="678434" y="511199"/>
                                <a:pt x="509187" y="502623"/>
                              </a:cubicBezTo>
                              <a:cubicBezTo>
                                <a:pt x="339940" y="494047"/>
                                <a:pt x="181344" y="523162"/>
                                <a:pt x="0" y="502623"/>
                              </a:cubicBezTo>
                              <a:cubicBezTo>
                                <a:pt x="21066" y="364424"/>
                                <a:pt x="10350" y="196044"/>
                                <a:pt x="0" y="0"/>
                              </a:cubicBezTo>
                              <a:close/>
                            </a:path>
                            <a:path w="1039158" h="502623" stroke="0" extrusionOk="0">
                              <a:moveTo>
                                <a:pt x="0" y="0"/>
                              </a:moveTo>
                              <a:cubicBezTo>
                                <a:pt x="173165" y="-14157"/>
                                <a:pt x="342087" y="-4093"/>
                                <a:pt x="498796" y="0"/>
                              </a:cubicBezTo>
                              <a:cubicBezTo>
                                <a:pt x="655505" y="4093"/>
                                <a:pt x="833630" y="13684"/>
                                <a:pt x="1039158" y="0"/>
                              </a:cubicBezTo>
                              <a:cubicBezTo>
                                <a:pt x="1053999" y="116078"/>
                                <a:pt x="1062092" y="374013"/>
                                <a:pt x="1039158" y="502623"/>
                              </a:cubicBezTo>
                              <a:cubicBezTo>
                                <a:pt x="795566" y="494700"/>
                                <a:pt x="683472" y="509316"/>
                                <a:pt x="509187" y="502623"/>
                              </a:cubicBezTo>
                              <a:cubicBezTo>
                                <a:pt x="334902" y="495930"/>
                                <a:pt x="192780" y="511993"/>
                                <a:pt x="0" y="502623"/>
                              </a:cubicBezTo>
                              <a:cubicBezTo>
                                <a:pt x="-3498" y="346851"/>
                                <a:pt x="-8969" y="17858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50DC06E-9374-4797-9F5B-8DB37E596240}"/>
                    </a:ext>
                  </a:extLst>
                </p:cNvPr>
                <p:cNvSpPr/>
                <p:nvPr/>
              </p:nvSpPr>
              <p:spPr>
                <a:xfrm>
                  <a:off x="2527064" y="3402139"/>
                  <a:ext cx="1039158" cy="502623"/>
                </a:xfrm>
                <a:custGeom>
                  <a:avLst/>
                  <a:gdLst>
                    <a:gd name="connsiteX0" fmla="*/ 0 w 1039158"/>
                    <a:gd name="connsiteY0" fmla="*/ 0 h 502623"/>
                    <a:gd name="connsiteX1" fmla="*/ 509187 w 1039158"/>
                    <a:gd name="connsiteY1" fmla="*/ 0 h 502623"/>
                    <a:gd name="connsiteX2" fmla="*/ 1039158 w 1039158"/>
                    <a:gd name="connsiteY2" fmla="*/ 0 h 502623"/>
                    <a:gd name="connsiteX3" fmla="*/ 1039158 w 1039158"/>
                    <a:gd name="connsiteY3" fmla="*/ 502623 h 502623"/>
                    <a:gd name="connsiteX4" fmla="*/ 509187 w 1039158"/>
                    <a:gd name="connsiteY4" fmla="*/ 502623 h 502623"/>
                    <a:gd name="connsiteX5" fmla="*/ 0 w 1039158"/>
                    <a:gd name="connsiteY5" fmla="*/ 502623 h 502623"/>
                    <a:gd name="connsiteX6" fmla="*/ 0 w 1039158"/>
                    <a:gd name="connsiteY6" fmla="*/ 0 h 502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39158" h="502623" fill="none" extrusionOk="0">
                      <a:moveTo>
                        <a:pt x="0" y="0"/>
                      </a:moveTo>
                      <a:cubicBezTo>
                        <a:pt x="133236" y="-14566"/>
                        <a:pt x="283475" y="12168"/>
                        <a:pt x="509187" y="0"/>
                      </a:cubicBezTo>
                      <a:cubicBezTo>
                        <a:pt x="734899" y="-12168"/>
                        <a:pt x="786040" y="-23055"/>
                        <a:pt x="1039158" y="0"/>
                      </a:cubicBezTo>
                      <a:cubicBezTo>
                        <a:pt x="1038625" y="115443"/>
                        <a:pt x="1039873" y="279863"/>
                        <a:pt x="1039158" y="502623"/>
                      </a:cubicBezTo>
                      <a:cubicBezTo>
                        <a:pt x="850597" y="515060"/>
                        <a:pt x="678434" y="511199"/>
                        <a:pt x="509187" y="502623"/>
                      </a:cubicBezTo>
                      <a:cubicBezTo>
                        <a:pt x="339940" y="494047"/>
                        <a:pt x="181344" y="523162"/>
                        <a:pt x="0" y="502623"/>
                      </a:cubicBezTo>
                      <a:cubicBezTo>
                        <a:pt x="21066" y="364424"/>
                        <a:pt x="10350" y="196044"/>
                        <a:pt x="0" y="0"/>
                      </a:cubicBezTo>
                      <a:close/>
                    </a:path>
                    <a:path w="1039158" h="502623" stroke="0" extrusionOk="0">
                      <a:moveTo>
                        <a:pt x="0" y="0"/>
                      </a:moveTo>
                      <a:cubicBezTo>
                        <a:pt x="173165" y="-14157"/>
                        <a:pt x="342087" y="-4093"/>
                        <a:pt x="498796" y="0"/>
                      </a:cubicBezTo>
                      <a:cubicBezTo>
                        <a:pt x="655505" y="4093"/>
                        <a:pt x="833630" y="13684"/>
                        <a:pt x="1039158" y="0"/>
                      </a:cubicBezTo>
                      <a:cubicBezTo>
                        <a:pt x="1053999" y="116078"/>
                        <a:pt x="1062092" y="374013"/>
                        <a:pt x="1039158" y="502623"/>
                      </a:cubicBezTo>
                      <a:cubicBezTo>
                        <a:pt x="795566" y="494700"/>
                        <a:pt x="683472" y="509316"/>
                        <a:pt x="509187" y="502623"/>
                      </a:cubicBezTo>
                      <a:cubicBezTo>
                        <a:pt x="334902" y="495930"/>
                        <a:pt x="192780" y="511993"/>
                        <a:pt x="0" y="502623"/>
                      </a:cubicBezTo>
                      <a:cubicBezTo>
                        <a:pt x="-3498" y="346851"/>
                        <a:pt x="-8969" y="17858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777548183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tIns="0" rtlCol="0" anchor="ctr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50DC06E-9374-4797-9F5B-8DB37E5962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7064" y="3402139"/>
                  <a:ext cx="1039158" cy="502623"/>
                </a:xfrm>
                <a:prstGeom prst="rect">
                  <a:avLst/>
                </a:prstGeom>
                <a:blipFill>
                  <a:blip r:embed="rId8"/>
                  <a:stretch>
                    <a:fillRect b="-2174"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777548183">
                        <a:custGeom>
                          <a:avLst/>
                          <a:gdLst>
                            <a:gd name="connsiteX0" fmla="*/ 0 w 1039158"/>
                            <a:gd name="connsiteY0" fmla="*/ 0 h 502623"/>
                            <a:gd name="connsiteX1" fmla="*/ 509187 w 1039158"/>
                            <a:gd name="connsiteY1" fmla="*/ 0 h 502623"/>
                            <a:gd name="connsiteX2" fmla="*/ 1039158 w 1039158"/>
                            <a:gd name="connsiteY2" fmla="*/ 0 h 502623"/>
                            <a:gd name="connsiteX3" fmla="*/ 1039158 w 1039158"/>
                            <a:gd name="connsiteY3" fmla="*/ 502623 h 502623"/>
                            <a:gd name="connsiteX4" fmla="*/ 509187 w 1039158"/>
                            <a:gd name="connsiteY4" fmla="*/ 502623 h 502623"/>
                            <a:gd name="connsiteX5" fmla="*/ 0 w 1039158"/>
                            <a:gd name="connsiteY5" fmla="*/ 502623 h 502623"/>
                            <a:gd name="connsiteX6" fmla="*/ 0 w 1039158"/>
                            <a:gd name="connsiteY6" fmla="*/ 0 h 50262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039158" h="502623" fill="none" extrusionOk="0">
                              <a:moveTo>
                                <a:pt x="0" y="0"/>
                              </a:moveTo>
                              <a:cubicBezTo>
                                <a:pt x="133236" y="-14566"/>
                                <a:pt x="283475" y="12168"/>
                                <a:pt x="509187" y="0"/>
                              </a:cubicBezTo>
                              <a:cubicBezTo>
                                <a:pt x="734899" y="-12168"/>
                                <a:pt x="786040" y="-23055"/>
                                <a:pt x="1039158" y="0"/>
                              </a:cubicBezTo>
                              <a:cubicBezTo>
                                <a:pt x="1038625" y="115443"/>
                                <a:pt x="1039873" y="279863"/>
                                <a:pt x="1039158" y="502623"/>
                              </a:cubicBezTo>
                              <a:cubicBezTo>
                                <a:pt x="850597" y="515060"/>
                                <a:pt x="678434" y="511199"/>
                                <a:pt x="509187" y="502623"/>
                              </a:cubicBezTo>
                              <a:cubicBezTo>
                                <a:pt x="339940" y="494047"/>
                                <a:pt x="181344" y="523162"/>
                                <a:pt x="0" y="502623"/>
                              </a:cubicBezTo>
                              <a:cubicBezTo>
                                <a:pt x="21066" y="364424"/>
                                <a:pt x="10350" y="196044"/>
                                <a:pt x="0" y="0"/>
                              </a:cubicBezTo>
                              <a:close/>
                            </a:path>
                            <a:path w="1039158" h="502623" stroke="0" extrusionOk="0">
                              <a:moveTo>
                                <a:pt x="0" y="0"/>
                              </a:moveTo>
                              <a:cubicBezTo>
                                <a:pt x="173165" y="-14157"/>
                                <a:pt x="342087" y="-4093"/>
                                <a:pt x="498796" y="0"/>
                              </a:cubicBezTo>
                              <a:cubicBezTo>
                                <a:pt x="655505" y="4093"/>
                                <a:pt x="833630" y="13684"/>
                                <a:pt x="1039158" y="0"/>
                              </a:cubicBezTo>
                              <a:cubicBezTo>
                                <a:pt x="1053999" y="116078"/>
                                <a:pt x="1062092" y="374013"/>
                                <a:pt x="1039158" y="502623"/>
                              </a:cubicBezTo>
                              <a:cubicBezTo>
                                <a:pt x="795566" y="494700"/>
                                <a:pt x="683472" y="509316"/>
                                <a:pt x="509187" y="502623"/>
                              </a:cubicBezTo>
                              <a:cubicBezTo>
                                <a:pt x="334902" y="495930"/>
                                <a:pt x="192780" y="511993"/>
                                <a:pt x="0" y="502623"/>
                              </a:cubicBezTo>
                              <a:cubicBezTo>
                                <a:pt x="-3498" y="346851"/>
                                <a:pt x="-8969" y="178581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092934-8045-49AF-8045-202AC68963B7}"/>
              </a:ext>
            </a:extLst>
          </p:cNvPr>
          <p:cNvGrpSpPr/>
          <p:nvPr/>
        </p:nvGrpSpPr>
        <p:grpSpPr>
          <a:xfrm>
            <a:off x="8139977" y="3819143"/>
            <a:ext cx="1227798" cy="365760"/>
            <a:chOff x="7767836" y="3723447"/>
            <a:chExt cx="1227798" cy="36576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55E2479-7479-4CB4-BBDD-5DBF64997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874" y="3723447"/>
              <a:ext cx="365760" cy="3657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D4657B-C46A-4018-8804-A2B132D43B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67836" y="3723447"/>
              <a:ext cx="365760" cy="3657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ED717-80B7-4377-81FF-988FB4C527C3}"/>
              </a:ext>
            </a:extLst>
          </p:cNvPr>
          <p:cNvSpPr/>
          <p:nvPr/>
        </p:nvSpPr>
        <p:spPr>
          <a:xfrm>
            <a:off x="8121334" y="4882916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Latent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C10B07-5F59-4240-8B51-C58EC4E51FE9}"/>
                  </a:ext>
                </a:extLst>
              </p:cNvPr>
              <p:cNvSpPr txBox="1"/>
              <p:nvPr/>
            </p:nvSpPr>
            <p:spPr>
              <a:xfrm>
                <a:off x="5744753" y="2447310"/>
                <a:ext cx="70249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C10B07-5F59-4240-8B51-C58EC4E5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753" y="2447310"/>
                <a:ext cx="70249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0816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49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Autoencoder: Model Example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13">
                <a:extLst>
                  <a:ext uri="{FF2B5EF4-FFF2-40B4-BE49-F238E27FC236}">
                    <a16:creationId xmlns:a16="http://schemas.microsoft.com/office/drawing/2014/main" id="{80E880A8-9DFC-4B46-8884-6DB1EF50F8F5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043724" y="2093965"/>
                <a:ext cx="5697318" cy="847408"/>
              </a:xfrm>
              <a:custGeom>
                <a:avLst/>
                <a:gdLst>
                  <a:gd name="connsiteX0" fmla="*/ 0 w 5697318"/>
                  <a:gd name="connsiteY0" fmla="*/ 0 h 847408"/>
                  <a:gd name="connsiteX1" fmla="*/ 633035 w 5697318"/>
                  <a:gd name="connsiteY1" fmla="*/ 0 h 847408"/>
                  <a:gd name="connsiteX2" fmla="*/ 1380017 w 5697318"/>
                  <a:gd name="connsiteY2" fmla="*/ 0 h 847408"/>
                  <a:gd name="connsiteX3" fmla="*/ 2070026 w 5697318"/>
                  <a:gd name="connsiteY3" fmla="*/ 0 h 847408"/>
                  <a:gd name="connsiteX4" fmla="*/ 2646088 w 5697318"/>
                  <a:gd name="connsiteY4" fmla="*/ 0 h 847408"/>
                  <a:gd name="connsiteX5" fmla="*/ 3336096 w 5697318"/>
                  <a:gd name="connsiteY5" fmla="*/ 0 h 847408"/>
                  <a:gd name="connsiteX6" fmla="*/ 3912158 w 5697318"/>
                  <a:gd name="connsiteY6" fmla="*/ 0 h 847408"/>
                  <a:gd name="connsiteX7" fmla="*/ 4374274 w 5697318"/>
                  <a:gd name="connsiteY7" fmla="*/ 0 h 847408"/>
                  <a:gd name="connsiteX8" fmla="*/ 4950336 w 5697318"/>
                  <a:gd name="connsiteY8" fmla="*/ 0 h 847408"/>
                  <a:gd name="connsiteX9" fmla="*/ 5697318 w 5697318"/>
                  <a:gd name="connsiteY9" fmla="*/ 0 h 847408"/>
                  <a:gd name="connsiteX10" fmla="*/ 5697318 w 5697318"/>
                  <a:gd name="connsiteY10" fmla="*/ 440652 h 847408"/>
                  <a:gd name="connsiteX11" fmla="*/ 5697318 w 5697318"/>
                  <a:gd name="connsiteY11" fmla="*/ 847408 h 847408"/>
                  <a:gd name="connsiteX12" fmla="*/ 5178229 w 5697318"/>
                  <a:gd name="connsiteY12" fmla="*/ 847408 h 847408"/>
                  <a:gd name="connsiteX13" fmla="*/ 4659140 w 5697318"/>
                  <a:gd name="connsiteY13" fmla="*/ 847408 h 847408"/>
                  <a:gd name="connsiteX14" fmla="*/ 3969132 w 5697318"/>
                  <a:gd name="connsiteY14" fmla="*/ 847408 h 847408"/>
                  <a:gd name="connsiteX15" fmla="*/ 3450043 w 5697318"/>
                  <a:gd name="connsiteY15" fmla="*/ 847408 h 847408"/>
                  <a:gd name="connsiteX16" fmla="*/ 2760034 w 5697318"/>
                  <a:gd name="connsiteY16" fmla="*/ 847408 h 847408"/>
                  <a:gd name="connsiteX17" fmla="*/ 2240945 w 5697318"/>
                  <a:gd name="connsiteY17" fmla="*/ 847408 h 847408"/>
                  <a:gd name="connsiteX18" fmla="*/ 1493963 w 5697318"/>
                  <a:gd name="connsiteY18" fmla="*/ 847408 h 847408"/>
                  <a:gd name="connsiteX19" fmla="*/ 860928 w 5697318"/>
                  <a:gd name="connsiteY19" fmla="*/ 847408 h 847408"/>
                  <a:gd name="connsiteX20" fmla="*/ 0 w 5697318"/>
                  <a:gd name="connsiteY20" fmla="*/ 847408 h 847408"/>
                  <a:gd name="connsiteX21" fmla="*/ 0 w 5697318"/>
                  <a:gd name="connsiteY21" fmla="*/ 406756 h 847408"/>
                  <a:gd name="connsiteX22" fmla="*/ 0 w 5697318"/>
                  <a:gd name="connsiteY22" fmla="*/ 0 h 8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97318" h="847408" fill="none" extrusionOk="0">
                    <a:moveTo>
                      <a:pt x="0" y="0"/>
                    </a:moveTo>
                    <a:cubicBezTo>
                      <a:pt x="165835" y="-13078"/>
                      <a:pt x="327185" y="-10457"/>
                      <a:pt x="633035" y="0"/>
                    </a:cubicBezTo>
                    <a:cubicBezTo>
                      <a:pt x="938886" y="10457"/>
                      <a:pt x="1147051" y="5041"/>
                      <a:pt x="1380017" y="0"/>
                    </a:cubicBezTo>
                    <a:cubicBezTo>
                      <a:pt x="1612983" y="-5041"/>
                      <a:pt x="1850413" y="8715"/>
                      <a:pt x="2070026" y="0"/>
                    </a:cubicBezTo>
                    <a:cubicBezTo>
                      <a:pt x="2289639" y="-8715"/>
                      <a:pt x="2471523" y="-26835"/>
                      <a:pt x="2646088" y="0"/>
                    </a:cubicBezTo>
                    <a:cubicBezTo>
                      <a:pt x="2820653" y="26835"/>
                      <a:pt x="3121893" y="1418"/>
                      <a:pt x="3336096" y="0"/>
                    </a:cubicBezTo>
                    <a:cubicBezTo>
                      <a:pt x="3550299" y="-1418"/>
                      <a:pt x="3735464" y="-8406"/>
                      <a:pt x="3912158" y="0"/>
                    </a:cubicBezTo>
                    <a:cubicBezTo>
                      <a:pt x="4088852" y="8406"/>
                      <a:pt x="4191765" y="-14082"/>
                      <a:pt x="4374274" y="0"/>
                    </a:cubicBezTo>
                    <a:cubicBezTo>
                      <a:pt x="4556783" y="14082"/>
                      <a:pt x="4812311" y="21972"/>
                      <a:pt x="4950336" y="0"/>
                    </a:cubicBezTo>
                    <a:cubicBezTo>
                      <a:pt x="5088361" y="-21972"/>
                      <a:pt x="5409814" y="-23589"/>
                      <a:pt x="5697318" y="0"/>
                    </a:cubicBezTo>
                    <a:cubicBezTo>
                      <a:pt x="5707291" y="219197"/>
                      <a:pt x="5689270" y="227669"/>
                      <a:pt x="5697318" y="440652"/>
                    </a:cubicBezTo>
                    <a:cubicBezTo>
                      <a:pt x="5705366" y="653635"/>
                      <a:pt x="5703238" y="647012"/>
                      <a:pt x="5697318" y="847408"/>
                    </a:cubicBezTo>
                    <a:cubicBezTo>
                      <a:pt x="5591490" y="857779"/>
                      <a:pt x="5339947" y="854559"/>
                      <a:pt x="5178229" y="847408"/>
                    </a:cubicBezTo>
                    <a:cubicBezTo>
                      <a:pt x="5016511" y="840257"/>
                      <a:pt x="4875241" y="829385"/>
                      <a:pt x="4659140" y="847408"/>
                    </a:cubicBezTo>
                    <a:cubicBezTo>
                      <a:pt x="4443039" y="865431"/>
                      <a:pt x="4146819" y="831301"/>
                      <a:pt x="3969132" y="847408"/>
                    </a:cubicBezTo>
                    <a:cubicBezTo>
                      <a:pt x="3791445" y="863515"/>
                      <a:pt x="3689352" y="832203"/>
                      <a:pt x="3450043" y="847408"/>
                    </a:cubicBezTo>
                    <a:cubicBezTo>
                      <a:pt x="3210734" y="862613"/>
                      <a:pt x="3070778" y="861839"/>
                      <a:pt x="2760034" y="847408"/>
                    </a:cubicBezTo>
                    <a:cubicBezTo>
                      <a:pt x="2449290" y="832977"/>
                      <a:pt x="2363480" y="835583"/>
                      <a:pt x="2240945" y="847408"/>
                    </a:cubicBezTo>
                    <a:cubicBezTo>
                      <a:pt x="2118410" y="859233"/>
                      <a:pt x="1775451" y="851370"/>
                      <a:pt x="1493963" y="847408"/>
                    </a:cubicBezTo>
                    <a:cubicBezTo>
                      <a:pt x="1212475" y="843446"/>
                      <a:pt x="1005698" y="851207"/>
                      <a:pt x="860928" y="847408"/>
                    </a:cubicBezTo>
                    <a:cubicBezTo>
                      <a:pt x="716158" y="843609"/>
                      <a:pt x="366960" y="807322"/>
                      <a:pt x="0" y="847408"/>
                    </a:cubicBezTo>
                    <a:cubicBezTo>
                      <a:pt x="13694" y="681046"/>
                      <a:pt x="12133" y="610488"/>
                      <a:pt x="0" y="406756"/>
                    </a:cubicBezTo>
                    <a:cubicBezTo>
                      <a:pt x="-12133" y="203024"/>
                      <a:pt x="18912" y="187431"/>
                      <a:pt x="0" y="0"/>
                    </a:cubicBezTo>
                    <a:close/>
                  </a:path>
                  <a:path w="5697318" h="847408" stroke="0" extrusionOk="0">
                    <a:moveTo>
                      <a:pt x="0" y="0"/>
                    </a:moveTo>
                    <a:cubicBezTo>
                      <a:pt x="104529" y="11955"/>
                      <a:pt x="281791" y="7232"/>
                      <a:pt x="462116" y="0"/>
                    </a:cubicBezTo>
                    <a:cubicBezTo>
                      <a:pt x="642441" y="-7232"/>
                      <a:pt x="921776" y="-9833"/>
                      <a:pt x="1038178" y="0"/>
                    </a:cubicBezTo>
                    <a:cubicBezTo>
                      <a:pt x="1154580" y="9833"/>
                      <a:pt x="1524787" y="-17174"/>
                      <a:pt x="1728186" y="0"/>
                    </a:cubicBezTo>
                    <a:cubicBezTo>
                      <a:pt x="1931585" y="17174"/>
                      <a:pt x="2126358" y="6303"/>
                      <a:pt x="2475168" y="0"/>
                    </a:cubicBezTo>
                    <a:cubicBezTo>
                      <a:pt x="2823978" y="-6303"/>
                      <a:pt x="3046567" y="9312"/>
                      <a:pt x="3222150" y="0"/>
                    </a:cubicBezTo>
                    <a:cubicBezTo>
                      <a:pt x="3397733" y="-9312"/>
                      <a:pt x="3623110" y="-6815"/>
                      <a:pt x="3741239" y="0"/>
                    </a:cubicBezTo>
                    <a:cubicBezTo>
                      <a:pt x="3859368" y="6815"/>
                      <a:pt x="4198226" y="10168"/>
                      <a:pt x="4317301" y="0"/>
                    </a:cubicBezTo>
                    <a:cubicBezTo>
                      <a:pt x="4436376" y="-10168"/>
                      <a:pt x="4776090" y="13359"/>
                      <a:pt x="5064283" y="0"/>
                    </a:cubicBezTo>
                    <a:cubicBezTo>
                      <a:pt x="5352476" y="-13359"/>
                      <a:pt x="5453933" y="17773"/>
                      <a:pt x="5697318" y="0"/>
                    </a:cubicBezTo>
                    <a:cubicBezTo>
                      <a:pt x="5705546" y="119227"/>
                      <a:pt x="5688656" y="302680"/>
                      <a:pt x="5697318" y="415230"/>
                    </a:cubicBezTo>
                    <a:cubicBezTo>
                      <a:pt x="5705981" y="527780"/>
                      <a:pt x="5718057" y="673872"/>
                      <a:pt x="5697318" y="847408"/>
                    </a:cubicBezTo>
                    <a:cubicBezTo>
                      <a:pt x="5573555" y="830154"/>
                      <a:pt x="5438464" y="826677"/>
                      <a:pt x="5235202" y="847408"/>
                    </a:cubicBezTo>
                    <a:cubicBezTo>
                      <a:pt x="5031940" y="868139"/>
                      <a:pt x="4819300" y="820982"/>
                      <a:pt x="4488221" y="847408"/>
                    </a:cubicBezTo>
                    <a:cubicBezTo>
                      <a:pt x="4157142" y="873834"/>
                      <a:pt x="4181265" y="854400"/>
                      <a:pt x="4026105" y="847408"/>
                    </a:cubicBezTo>
                    <a:cubicBezTo>
                      <a:pt x="3870945" y="840416"/>
                      <a:pt x="3479903" y="830424"/>
                      <a:pt x="3279123" y="847408"/>
                    </a:cubicBezTo>
                    <a:cubicBezTo>
                      <a:pt x="3078343" y="864392"/>
                      <a:pt x="3015232" y="833214"/>
                      <a:pt x="2817007" y="847408"/>
                    </a:cubicBezTo>
                    <a:cubicBezTo>
                      <a:pt x="2618782" y="861602"/>
                      <a:pt x="2526587" y="833609"/>
                      <a:pt x="2297918" y="847408"/>
                    </a:cubicBezTo>
                    <a:cubicBezTo>
                      <a:pt x="2069249" y="861207"/>
                      <a:pt x="1937232" y="848337"/>
                      <a:pt x="1607910" y="847408"/>
                    </a:cubicBezTo>
                    <a:cubicBezTo>
                      <a:pt x="1278588" y="846479"/>
                      <a:pt x="1228663" y="869422"/>
                      <a:pt x="917901" y="847408"/>
                    </a:cubicBezTo>
                    <a:cubicBezTo>
                      <a:pt x="607139" y="825394"/>
                      <a:pt x="287349" y="887524"/>
                      <a:pt x="0" y="847408"/>
                    </a:cubicBezTo>
                    <a:cubicBezTo>
                      <a:pt x="8857" y="737076"/>
                      <a:pt x="10820" y="577919"/>
                      <a:pt x="0" y="449126"/>
                    </a:cubicBezTo>
                    <a:cubicBezTo>
                      <a:pt x="-10820" y="320333"/>
                      <a:pt x="19538" y="108070"/>
                      <a:pt x="0" y="0"/>
                    </a:cubicBezTo>
                    <a:close/>
                  </a:path>
                </a:pathLst>
              </a:custGeom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615697673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117475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28×28</m:t>
                        </m:r>
                      </m:e>
                    </m:d>
                  </m:oMath>
                </a14:m>
                <a:r>
                  <a:rPr lang="en-US" sz="1800" dirty="0"/>
                  <a:t> image, flattened to 784-dim vector</a:t>
                </a:r>
              </a:p>
              <a:p>
                <a:pPr marL="117475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20-dim vector</a:t>
                </a:r>
                <a:endParaRPr lang="id-ID" sz="1800" dirty="0"/>
              </a:p>
            </p:txBody>
          </p:sp>
        </mc:Choice>
        <mc:Fallback xmlns="">
          <p:sp>
            <p:nvSpPr>
              <p:cNvPr id="28" name="Content Placeholder 13">
                <a:extLst>
                  <a:ext uri="{FF2B5EF4-FFF2-40B4-BE49-F238E27FC236}">
                    <a16:creationId xmlns:a16="http://schemas.microsoft.com/office/drawing/2014/main" id="{80E880A8-9DFC-4B46-8884-6DB1EF50F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043724" y="2093965"/>
                <a:ext cx="5697318" cy="847408"/>
              </a:xfrm>
              <a:custGeom>
                <a:avLst/>
                <a:gdLst>
                  <a:gd name="connsiteX0" fmla="*/ 0 w 5697318"/>
                  <a:gd name="connsiteY0" fmla="*/ 0 h 847408"/>
                  <a:gd name="connsiteX1" fmla="*/ 633035 w 5697318"/>
                  <a:gd name="connsiteY1" fmla="*/ 0 h 847408"/>
                  <a:gd name="connsiteX2" fmla="*/ 1380017 w 5697318"/>
                  <a:gd name="connsiteY2" fmla="*/ 0 h 847408"/>
                  <a:gd name="connsiteX3" fmla="*/ 2070026 w 5697318"/>
                  <a:gd name="connsiteY3" fmla="*/ 0 h 847408"/>
                  <a:gd name="connsiteX4" fmla="*/ 2646088 w 5697318"/>
                  <a:gd name="connsiteY4" fmla="*/ 0 h 847408"/>
                  <a:gd name="connsiteX5" fmla="*/ 3336096 w 5697318"/>
                  <a:gd name="connsiteY5" fmla="*/ 0 h 847408"/>
                  <a:gd name="connsiteX6" fmla="*/ 3912158 w 5697318"/>
                  <a:gd name="connsiteY6" fmla="*/ 0 h 847408"/>
                  <a:gd name="connsiteX7" fmla="*/ 4374274 w 5697318"/>
                  <a:gd name="connsiteY7" fmla="*/ 0 h 847408"/>
                  <a:gd name="connsiteX8" fmla="*/ 4950336 w 5697318"/>
                  <a:gd name="connsiteY8" fmla="*/ 0 h 847408"/>
                  <a:gd name="connsiteX9" fmla="*/ 5697318 w 5697318"/>
                  <a:gd name="connsiteY9" fmla="*/ 0 h 847408"/>
                  <a:gd name="connsiteX10" fmla="*/ 5697318 w 5697318"/>
                  <a:gd name="connsiteY10" fmla="*/ 440652 h 847408"/>
                  <a:gd name="connsiteX11" fmla="*/ 5697318 w 5697318"/>
                  <a:gd name="connsiteY11" fmla="*/ 847408 h 847408"/>
                  <a:gd name="connsiteX12" fmla="*/ 5178229 w 5697318"/>
                  <a:gd name="connsiteY12" fmla="*/ 847408 h 847408"/>
                  <a:gd name="connsiteX13" fmla="*/ 4659140 w 5697318"/>
                  <a:gd name="connsiteY13" fmla="*/ 847408 h 847408"/>
                  <a:gd name="connsiteX14" fmla="*/ 3969132 w 5697318"/>
                  <a:gd name="connsiteY14" fmla="*/ 847408 h 847408"/>
                  <a:gd name="connsiteX15" fmla="*/ 3450043 w 5697318"/>
                  <a:gd name="connsiteY15" fmla="*/ 847408 h 847408"/>
                  <a:gd name="connsiteX16" fmla="*/ 2760034 w 5697318"/>
                  <a:gd name="connsiteY16" fmla="*/ 847408 h 847408"/>
                  <a:gd name="connsiteX17" fmla="*/ 2240945 w 5697318"/>
                  <a:gd name="connsiteY17" fmla="*/ 847408 h 847408"/>
                  <a:gd name="connsiteX18" fmla="*/ 1493963 w 5697318"/>
                  <a:gd name="connsiteY18" fmla="*/ 847408 h 847408"/>
                  <a:gd name="connsiteX19" fmla="*/ 860928 w 5697318"/>
                  <a:gd name="connsiteY19" fmla="*/ 847408 h 847408"/>
                  <a:gd name="connsiteX20" fmla="*/ 0 w 5697318"/>
                  <a:gd name="connsiteY20" fmla="*/ 847408 h 847408"/>
                  <a:gd name="connsiteX21" fmla="*/ 0 w 5697318"/>
                  <a:gd name="connsiteY21" fmla="*/ 406756 h 847408"/>
                  <a:gd name="connsiteX22" fmla="*/ 0 w 5697318"/>
                  <a:gd name="connsiteY22" fmla="*/ 0 h 847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97318" h="847408" fill="none" extrusionOk="0">
                    <a:moveTo>
                      <a:pt x="0" y="0"/>
                    </a:moveTo>
                    <a:cubicBezTo>
                      <a:pt x="165835" y="-13078"/>
                      <a:pt x="327185" y="-10457"/>
                      <a:pt x="633035" y="0"/>
                    </a:cubicBezTo>
                    <a:cubicBezTo>
                      <a:pt x="938886" y="10457"/>
                      <a:pt x="1147051" y="5041"/>
                      <a:pt x="1380017" y="0"/>
                    </a:cubicBezTo>
                    <a:cubicBezTo>
                      <a:pt x="1612983" y="-5041"/>
                      <a:pt x="1850413" y="8715"/>
                      <a:pt x="2070026" y="0"/>
                    </a:cubicBezTo>
                    <a:cubicBezTo>
                      <a:pt x="2289639" y="-8715"/>
                      <a:pt x="2471523" y="-26835"/>
                      <a:pt x="2646088" y="0"/>
                    </a:cubicBezTo>
                    <a:cubicBezTo>
                      <a:pt x="2820653" y="26835"/>
                      <a:pt x="3121893" y="1418"/>
                      <a:pt x="3336096" y="0"/>
                    </a:cubicBezTo>
                    <a:cubicBezTo>
                      <a:pt x="3550299" y="-1418"/>
                      <a:pt x="3735464" y="-8406"/>
                      <a:pt x="3912158" y="0"/>
                    </a:cubicBezTo>
                    <a:cubicBezTo>
                      <a:pt x="4088852" y="8406"/>
                      <a:pt x="4191765" y="-14082"/>
                      <a:pt x="4374274" y="0"/>
                    </a:cubicBezTo>
                    <a:cubicBezTo>
                      <a:pt x="4556783" y="14082"/>
                      <a:pt x="4812311" y="21972"/>
                      <a:pt x="4950336" y="0"/>
                    </a:cubicBezTo>
                    <a:cubicBezTo>
                      <a:pt x="5088361" y="-21972"/>
                      <a:pt x="5409814" y="-23589"/>
                      <a:pt x="5697318" y="0"/>
                    </a:cubicBezTo>
                    <a:cubicBezTo>
                      <a:pt x="5707291" y="219197"/>
                      <a:pt x="5689270" y="227669"/>
                      <a:pt x="5697318" y="440652"/>
                    </a:cubicBezTo>
                    <a:cubicBezTo>
                      <a:pt x="5705366" y="653635"/>
                      <a:pt x="5703238" y="647012"/>
                      <a:pt x="5697318" y="847408"/>
                    </a:cubicBezTo>
                    <a:cubicBezTo>
                      <a:pt x="5591490" y="857779"/>
                      <a:pt x="5339947" y="854559"/>
                      <a:pt x="5178229" y="847408"/>
                    </a:cubicBezTo>
                    <a:cubicBezTo>
                      <a:pt x="5016511" y="840257"/>
                      <a:pt x="4875241" y="829385"/>
                      <a:pt x="4659140" y="847408"/>
                    </a:cubicBezTo>
                    <a:cubicBezTo>
                      <a:pt x="4443039" y="865431"/>
                      <a:pt x="4146819" y="831301"/>
                      <a:pt x="3969132" y="847408"/>
                    </a:cubicBezTo>
                    <a:cubicBezTo>
                      <a:pt x="3791445" y="863515"/>
                      <a:pt x="3689352" y="832203"/>
                      <a:pt x="3450043" y="847408"/>
                    </a:cubicBezTo>
                    <a:cubicBezTo>
                      <a:pt x="3210734" y="862613"/>
                      <a:pt x="3070778" y="861839"/>
                      <a:pt x="2760034" y="847408"/>
                    </a:cubicBezTo>
                    <a:cubicBezTo>
                      <a:pt x="2449290" y="832977"/>
                      <a:pt x="2363480" y="835583"/>
                      <a:pt x="2240945" y="847408"/>
                    </a:cubicBezTo>
                    <a:cubicBezTo>
                      <a:pt x="2118410" y="859233"/>
                      <a:pt x="1775451" y="851370"/>
                      <a:pt x="1493963" y="847408"/>
                    </a:cubicBezTo>
                    <a:cubicBezTo>
                      <a:pt x="1212475" y="843446"/>
                      <a:pt x="1005698" y="851207"/>
                      <a:pt x="860928" y="847408"/>
                    </a:cubicBezTo>
                    <a:cubicBezTo>
                      <a:pt x="716158" y="843609"/>
                      <a:pt x="366960" y="807322"/>
                      <a:pt x="0" y="847408"/>
                    </a:cubicBezTo>
                    <a:cubicBezTo>
                      <a:pt x="13694" y="681046"/>
                      <a:pt x="12133" y="610488"/>
                      <a:pt x="0" y="406756"/>
                    </a:cubicBezTo>
                    <a:cubicBezTo>
                      <a:pt x="-12133" y="203024"/>
                      <a:pt x="18912" y="187431"/>
                      <a:pt x="0" y="0"/>
                    </a:cubicBezTo>
                    <a:close/>
                  </a:path>
                  <a:path w="5697318" h="847408" stroke="0" extrusionOk="0">
                    <a:moveTo>
                      <a:pt x="0" y="0"/>
                    </a:moveTo>
                    <a:cubicBezTo>
                      <a:pt x="104529" y="11955"/>
                      <a:pt x="281791" y="7232"/>
                      <a:pt x="462116" y="0"/>
                    </a:cubicBezTo>
                    <a:cubicBezTo>
                      <a:pt x="642441" y="-7232"/>
                      <a:pt x="921776" y="-9833"/>
                      <a:pt x="1038178" y="0"/>
                    </a:cubicBezTo>
                    <a:cubicBezTo>
                      <a:pt x="1154580" y="9833"/>
                      <a:pt x="1524787" y="-17174"/>
                      <a:pt x="1728186" y="0"/>
                    </a:cubicBezTo>
                    <a:cubicBezTo>
                      <a:pt x="1931585" y="17174"/>
                      <a:pt x="2126358" y="6303"/>
                      <a:pt x="2475168" y="0"/>
                    </a:cubicBezTo>
                    <a:cubicBezTo>
                      <a:pt x="2823978" y="-6303"/>
                      <a:pt x="3046567" y="9312"/>
                      <a:pt x="3222150" y="0"/>
                    </a:cubicBezTo>
                    <a:cubicBezTo>
                      <a:pt x="3397733" y="-9312"/>
                      <a:pt x="3623110" y="-6815"/>
                      <a:pt x="3741239" y="0"/>
                    </a:cubicBezTo>
                    <a:cubicBezTo>
                      <a:pt x="3859368" y="6815"/>
                      <a:pt x="4198226" y="10168"/>
                      <a:pt x="4317301" y="0"/>
                    </a:cubicBezTo>
                    <a:cubicBezTo>
                      <a:pt x="4436376" y="-10168"/>
                      <a:pt x="4776090" y="13359"/>
                      <a:pt x="5064283" y="0"/>
                    </a:cubicBezTo>
                    <a:cubicBezTo>
                      <a:pt x="5352476" y="-13359"/>
                      <a:pt x="5453933" y="17773"/>
                      <a:pt x="5697318" y="0"/>
                    </a:cubicBezTo>
                    <a:cubicBezTo>
                      <a:pt x="5705546" y="119227"/>
                      <a:pt x="5688656" y="302680"/>
                      <a:pt x="5697318" y="415230"/>
                    </a:cubicBezTo>
                    <a:cubicBezTo>
                      <a:pt x="5705981" y="527780"/>
                      <a:pt x="5718057" y="673872"/>
                      <a:pt x="5697318" y="847408"/>
                    </a:cubicBezTo>
                    <a:cubicBezTo>
                      <a:pt x="5573555" y="830154"/>
                      <a:pt x="5438464" y="826677"/>
                      <a:pt x="5235202" y="847408"/>
                    </a:cubicBezTo>
                    <a:cubicBezTo>
                      <a:pt x="5031940" y="868139"/>
                      <a:pt x="4819300" y="820982"/>
                      <a:pt x="4488221" y="847408"/>
                    </a:cubicBezTo>
                    <a:cubicBezTo>
                      <a:pt x="4157142" y="873834"/>
                      <a:pt x="4181265" y="854400"/>
                      <a:pt x="4026105" y="847408"/>
                    </a:cubicBezTo>
                    <a:cubicBezTo>
                      <a:pt x="3870945" y="840416"/>
                      <a:pt x="3479903" y="830424"/>
                      <a:pt x="3279123" y="847408"/>
                    </a:cubicBezTo>
                    <a:cubicBezTo>
                      <a:pt x="3078343" y="864392"/>
                      <a:pt x="3015232" y="833214"/>
                      <a:pt x="2817007" y="847408"/>
                    </a:cubicBezTo>
                    <a:cubicBezTo>
                      <a:pt x="2618782" y="861602"/>
                      <a:pt x="2526587" y="833609"/>
                      <a:pt x="2297918" y="847408"/>
                    </a:cubicBezTo>
                    <a:cubicBezTo>
                      <a:pt x="2069249" y="861207"/>
                      <a:pt x="1937232" y="848337"/>
                      <a:pt x="1607910" y="847408"/>
                    </a:cubicBezTo>
                    <a:cubicBezTo>
                      <a:pt x="1278588" y="846479"/>
                      <a:pt x="1228663" y="869422"/>
                      <a:pt x="917901" y="847408"/>
                    </a:cubicBezTo>
                    <a:cubicBezTo>
                      <a:pt x="607139" y="825394"/>
                      <a:pt x="287349" y="887524"/>
                      <a:pt x="0" y="847408"/>
                    </a:cubicBezTo>
                    <a:cubicBezTo>
                      <a:pt x="8857" y="737076"/>
                      <a:pt x="10820" y="577919"/>
                      <a:pt x="0" y="449126"/>
                    </a:cubicBezTo>
                    <a:cubicBezTo>
                      <a:pt x="-10820" y="320333"/>
                      <a:pt x="19538" y="108070"/>
                      <a:pt x="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b="-2685"/>
                </a:stretch>
              </a:blipFill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615697673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713944-DF55-4943-83D3-CF5D3D86EB50}"/>
                  </a:ext>
                </a:extLst>
              </p:cNvPr>
              <p:cNvSpPr/>
              <p:nvPr/>
            </p:nvSpPr>
            <p:spPr>
              <a:xfrm>
                <a:off x="7140965" y="3976574"/>
                <a:ext cx="1152428" cy="474876"/>
              </a:xfrm>
              <a:custGeom>
                <a:avLst/>
                <a:gdLst>
                  <a:gd name="connsiteX0" fmla="*/ 0 w 1152428"/>
                  <a:gd name="connsiteY0" fmla="*/ 0 h 474876"/>
                  <a:gd name="connsiteX1" fmla="*/ 553165 w 1152428"/>
                  <a:gd name="connsiteY1" fmla="*/ 0 h 474876"/>
                  <a:gd name="connsiteX2" fmla="*/ 1152428 w 1152428"/>
                  <a:gd name="connsiteY2" fmla="*/ 0 h 474876"/>
                  <a:gd name="connsiteX3" fmla="*/ 1152428 w 1152428"/>
                  <a:gd name="connsiteY3" fmla="*/ 474876 h 474876"/>
                  <a:gd name="connsiteX4" fmla="*/ 564690 w 1152428"/>
                  <a:gd name="connsiteY4" fmla="*/ 474876 h 474876"/>
                  <a:gd name="connsiteX5" fmla="*/ 0 w 1152428"/>
                  <a:gd name="connsiteY5" fmla="*/ 474876 h 474876"/>
                  <a:gd name="connsiteX6" fmla="*/ 0 w 1152428"/>
                  <a:gd name="connsiteY6" fmla="*/ 0 h 474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2428" h="474876" fill="none" extrusionOk="0">
                    <a:moveTo>
                      <a:pt x="0" y="0"/>
                    </a:moveTo>
                    <a:cubicBezTo>
                      <a:pt x="226292" y="-16405"/>
                      <a:pt x="318736" y="-12227"/>
                      <a:pt x="553165" y="0"/>
                    </a:cubicBezTo>
                    <a:cubicBezTo>
                      <a:pt x="787595" y="12227"/>
                      <a:pt x="918196" y="-14732"/>
                      <a:pt x="1152428" y="0"/>
                    </a:cubicBezTo>
                    <a:cubicBezTo>
                      <a:pt x="1170654" y="116989"/>
                      <a:pt x="1153980" y="346116"/>
                      <a:pt x="1152428" y="474876"/>
                    </a:cubicBezTo>
                    <a:cubicBezTo>
                      <a:pt x="916499" y="498157"/>
                      <a:pt x="709835" y="461617"/>
                      <a:pt x="564690" y="474876"/>
                    </a:cubicBezTo>
                    <a:cubicBezTo>
                      <a:pt x="419545" y="488135"/>
                      <a:pt x="159932" y="480114"/>
                      <a:pt x="0" y="474876"/>
                    </a:cubicBezTo>
                    <a:cubicBezTo>
                      <a:pt x="11490" y="244420"/>
                      <a:pt x="-1872" y="148854"/>
                      <a:pt x="0" y="0"/>
                    </a:cubicBezTo>
                    <a:close/>
                  </a:path>
                  <a:path w="1152428" h="474876" stroke="0" extrusionOk="0">
                    <a:moveTo>
                      <a:pt x="0" y="0"/>
                    </a:moveTo>
                    <a:cubicBezTo>
                      <a:pt x="274463" y="-7525"/>
                      <a:pt x="319842" y="23251"/>
                      <a:pt x="576214" y="0"/>
                    </a:cubicBezTo>
                    <a:cubicBezTo>
                      <a:pt x="832586" y="-23251"/>
                      <a:pt x="970261" y="-16340"/>
                      <a:pt x="1152428" y="0"/>
                    </a:cubicBezTo>
                    <a:cubicBezTo>
                      <a:pt x="1165626" y="224920"/>
                      <a:pt x="1149218" y="359632"/>
                      <a:pt x="1152428" y="474876"/>
                    </a:cubicBezTo>
                    <a:cubicBezTo>
                      <a:pt x="1009739" y="471129"/>
                      <a:pt x="808560" y="478589"/>
                      <a:pt x="610787" y="474876"/>
                    </a:cubicBezTo>
                    <a:cubicBezTo>
                      <a:pt x="413014" y="471163"/>
                      <a:pt x="250875" y="444479"/>
                      <a:pt x="0" y="474876"/>
                    </a:cubicBezTo>
                    <a:cubicBezTo>
                      <a:pt x="7324" y="294372"/>
                      <a:pt x="14550" y="23387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6312686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784</a:t>
                </a:r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713944-DF55-4943-83D3-CF5D3D86E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965" y="3976574"/>
                <a:ext cx="1152428" cy="474876"/>
              </a:xfrm>
              <a:prstGeom prst="rect">
                <a:avLst/>
              </a:prstGeom>
              <a:blipFill>
                <a:blip r:embed="rId4"/>
                <a:stretch>
                  <a:fillRect b="-9302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63126867">
                      <a:custGeom>
                        <a:avLst/>
                        <a:gdLst>
                          <a:gd name="connsiteX0" fmla="*/ 0 w 1152428"/>
                          <a:gd name="connsiteY0" fmla="*/ 0 h 474876"/>
                          <a:gd name="connsiteX1" fmla="*/ 553165 w 1152428"/>
                          <a:gd name="connsiteY1" fmla="*/ 0 h 474876"/>
                          <a:gd name="connsiteX2" fmla="*/ 1152428 w 1152428"/>
                          <a:gd name="connsiteY2" fmla="*/ 0 h 474876"/>
                          <a:gd name="connsiteX3" fmla="*/ 1152428 w 1152428"/>
                          <a:gd name="connsiteY3" fmla="*/ 474876 h 474876"/>
                          <a:gd name="connsiteX4" fmla="*/ 564690 w 1152428"/>
                          <a:gd name="connsiteY4" fmla="*/ 474876 h 474876"/>
                          <a:gd name="connsiteX5" fmla="*/ 0 w 1152428"/>
                          <a:gd name="connsiteY5" fmla="*/ 474876 h 474876"/>
                          <a:gd name="connsiteX6" fmla="*/ 0 w 1152428"/>
                          <a:gd name="connsiteY6" fmla="*/ 0 h 4748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52428" h="474876" fill="none" extrusionOk="0">
                            <a:moveTo>
                              <a:pt x="0" y="0"/>
                            </a:moveTo>
                            <a:cubicBezTo>
                              <a:pt x="226292" y="-16405"/>
                              <a:pt x="318736" y="-12227"/>
                              <a:pt x="553165" y="0"/>
                            </a:cubicBezTo>
                            <a:cubicBezTo>
                              <a:pt x="787595" y="12227"/>
                              <a:pt x="918196" y="-14732"/>
                              <a:pt x="1152428" y="0"/>
                            </a:cubicBezTo>
                            <a:cubicBezTo>
                              <a:pt x="1170654" y="116989"/>
                              <a:pt x="1153980" y="346116"/>
                              <a:pt x="1152428" y="474876"/>
                            </a:cubicBezTo>
                            <a:cubicBezTo>
                              <a:pt x="916499" y="498157"/>
                              <a:pt x="709835" y="461617"/>
                              <a:pt x="564690" y="474876"/>
                            </a:cubicBezTo>
                            <a:cubicBezTo>
                              <a:pt x="419545" y="488135"/>
                              <a:pt x="159932" y="480114"/>
                              <a:pt x="0" y="474876"/>
                            </a:cubicBezTo>
                            <a:cubicBezTo>
                              <a:pt x="11490" y="244420"/>
                              <a:pt x="-1872" y="148854"/>
                              <a:pt x="0" y="0"/>
                            </a:cubicBezTo>
                            <a:close/>
                          </a:path>
                          <a:path w="1152428" h="474876" stroke="0" extrusionOk="0">
                            <a:moveTo>
                              <a:pt x="0" y="0"/>
                            </a:moveTo>
                            <a:cubicBezTo>
                              <a:pt x="274463" y="-7525"/>
                              <a:pt x="319842" y="23251"/>
                              <a:pt x="576214" y="0"/>
                            </a:cubicBezTo>
                            <a:cubicBezTo>
                              <a:pt x="832586" y="-23251"/>
                              <a:pt x="970261" y="-16340"/>
                              <a:pt x="1152428" y="0"/>
                            </a:cubicBezTo>
                            <a:cubicBezTo>
                              <a:pt x="1165626" y="224920"/>
                              <a:pt x="1149218" y="359632"/>
                              <a:pt x="1152428" y="474876"/>
                            </a:cubicBezTo>
                            <a:cubicBezTo>
                              <a:pt x="1009739" y="471129"/>
                              <a:pt x="808560" y="478589"/>
                              <a:pt x="610787" y="474876"/>
                            </a:cubicBezTo>
                            <a:cubicBezTo>
                              <a:pt x="413014" y="471163"/>
                              <a:pt x="250875" y="444479"/>
                              <a:pt x="0" y="474876"/>
                            </a:cubicBezTo>
                            <a:cubicBezTo>
                              <a:pt x="7324" y="294372"/>
                              <a:pt x="14550" y="23387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C579C3D-FDE0-44F3-8409-9BB3DEE4E415}"/>
                  </a:ext>
                </a:extLst>
              </p:cNvPr>
              <p:cNvSpPr/>
              <p:nvPr/>
            </p:nvSpPr>
            <p:spPr>
              <a:xfrm>
                <a:off x="9734321" y="3976574"/>
                <a:ext cx="1152428" cy="474876"/>
              </a:xfrm>
              <a:custGeom>
                <a:avLst/>
                <a:gdLst>
                  <a:gd name="connsiteX0" fmla="*/ 0 w 1152428"/>
                  <a:gd name="connsiteY0" fmla="*/ 0 h 474876"/>
                  <a:gd name="connsiteX1" fmla="*/ 576214 w 1152428"/>
                  <a:gd name="connsiteY1" fmla="*/ 0 h 474876"/>
                  <a:gd name="connsiteX2" fmla="*/ 1152428 w 1152428"/>
                  <a:gd name="connsiteY2" fmla="*/ 0 h 474876"/>
                  <a:gd name="connsiteX3" fmla="*/ 1152428 w 1152428"/>
                  <a:gd name="connsiteY3" fmla="*/ 474876 h 474876"/>
                  <a:gd name="connsiteX4" fmla="*/ 564690 w 1152428"/>
                  <a:gd name="connsiteY4" fmla="*/ 474876 h 474876"/>
                  <a:gd name="connsiteX5" fmla="*/ 0 w 1152428"/>
                  <a:gd name="connsiteY5" fmla="*/ 474876 h 474876"/>
                  <a:gd name="connsiteX6" fmla="*/ 0 w 1152428"/>
                  <a:gd name="connsiteY6" fmla="*/ 0 h 474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2428" h="474876" fill="none" extrusionOk="0">
                    <a:moveTo>
                      <a:pt x="0" y="0"/>
                    </a:moveTo>
                    <a:cubicBezTo>
                      <a:pt x="264055" y="-23685"/>
                      <a:pt x="313259" y="-23812"/>
                      <a:pt x="576214" y="0"/>
                    </a:cubicBezTo>
                    <a:cubicBezTo>
                      <a:pt x="839169" y="23812"/>
                      <a:pt x="932555" y="26950"/>
                      <a:pt x="1152428" y="0"/>
                    </a:cubicBezTo>
                    <a:cubicBezTo>
                      <a:pt x="1153844" y="178825"/>
                      <a:pt x="1159807" y="245861"/>
                      <a:pt x="1152428" y="474876"/>
                    </a:cubicBezTo>
                    <a:cubicBezTo>
                      <a:pt x="962099" y="499827"/>
                      <a:pt x="761657" y="472160"/>
                      <a:pt x="564690" y="474876"/>
                    </a:cubicBezTo>
                    <a:cubicBezTo>
                      <a:pt x="367723" y="477592"/>
                      <a:pt x="216888" y="495795"/>
                      <a:pt x="0" y="474876"/>
                    </a:cubicBezTo>
                    <a:cubicBezTo>
                      <a:pt x="20735" y="376897"/>
                      <a:pt x="-5232" y="132249"/>
                      <a:pt x="0" y="0"/>
                    </a:cubicBezTo>
                    <a:close/>
                  </a:path>
                  <a:path w="1152428" h="474876" stroke="0" extrusionOk="0">
                    <a:moveTo>
                      <a:pt x="0" y="0"/>
                    </a:moveTo>
                    <a:cubicBezTo>
                      <a:pt x="270939" y="-25598"/>
                      <a:pt x="322396" y="-23958"/>
                      <a:pt x="587738" y="0"/>
                    </a:cubicBezTo>
                    <a:cubicBezTo>
                      <a:pt x="853080" y="23958"/>
                      <a:pt x="959753" y="-28059"/>
                      <a:pt x="1152428" y="0"/>
                    </a:cubicBezTo>
                    <a:cubicBezTo>
                      <a:pt x="1144249" y="205312"/>
                      <a:pt x="1171486" y="273929"/>
                      <a:pt x="1152428" y="474876"/>
                    </a:cubicBezTo>
                    <a:cubicBezTo>
                      <a:pt x="945792" y="465080"/>
                      <a:pt x="726376" y="487472"/>
                      <a:pt x="587738" y="474876"/>
                    </a:cubicBezTo>
                    <a:cubicBezTo>
                      <a:pt x="449100" y="462281"/>
                      <a:pt x="276041" y="501295"/>
                      <a:pt x="0" y="474876"/>
                    </a:cubicBezTo>
                    <a:cubicBezTo>
                      <a:pt x="4070" y="282493"/>
                      <a:pt x="-9648" y="158613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937490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784</a:t>
                </a:r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C579C3D-FDE0-44F3-8409-9BB3DEE4E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321" y="3976574"/>
                <a:ext cx="1152428" cy="474876"/>
              </a:xfrm>
              <a:prstGeom prst="rect">
                <a:avLst/>
              </a:prstGeom>
              <a:blipFill>
                <a:blip r:embed="rId5"/>
                <a:stretch>
                  <a:fillRect b="-9195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93749078">
                      <a:custGeom>
                        <a:avLst/>
                        <a:gdLst>
                          <a:gd name="connsiteX0" fmla="*/ 0 w 1152428"/>
                          <a:gd name="connsiteY0" fmla="*/ 0 h 474876"/>
                          <a:gd name="connsiteX1" fmla="*/ 576214 w 1152428"/>
                          <a:gd name="connsiteY1" fmla="*/ 0 h 474876"/>
                          <a:gd name="connsiteX2" fmla="*/ 1152428 w 1152428"/>
                          <a:gd name="connsiteY2" fmla="*/ 0 h 474876"/>
                          <a:gd name="connsiteX3" fmla="*/ 1152428 w 1152428"/>
                          <a:gd name="connsiteY3" fmla="*/ 474876 h 474876"/>
                          <a:gd name="connsiteX4" fmla="*/ 564690 w 1152428"/>
                          <a:gd name="connsiteY4" fmla="*/ 474876 h 474876"/>
                          <a:gd name="connsiteX5" fmla="*/ 0 w 1152428"/>
                          <a:gd name="connsiteY5" fmla="*/ 474876 h 474876"/>
                          <a:gd name="connsiteX6" fmla="*/ 0 w 1152428"/>
                          <a:gd name="connsiteY6" fmla="*/ 0 h 4748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52428" h="474876" fill="none" extrusionOk="0">
                            <a:moveTo>
                              <a:pt x="0" y="0"/>
                            </a:moveTo>
                            <a:cubicBezTo>
                              <a:pt x="264055" y="-23685"/>
                              <a:pt x="313259" y="-23812"/>
                              <a:pt x="576214" y="0"/>
                            </a:cubicBezTo>
                            <a:cubicBezTo>
                              <a:pt x="839169" y="23812"/>
                              <a:pt x="932555" y="26950"/>
                              <a:pt x="1152428" y="0"/>
                            </a:cubicBezTo>
                            <a:cubicBezTo>
                              <a:pt x="1153844" y="178825"/>
                              <a:pt x="1159807" y="245861"/>
                              <a:pt x="1152428" y="474876"/>
                            </a:cubicBezTo>
                            <a:cubicBezTo>
                              <a:pt x="962099" y="499827"/>
                              <a:pt x="761657" y="472160"/>
                              <a:pt x="564690" y="474876"/>
                            </a:cubicBezTo>
                            <a:cubicBezTo>
                              <a:pt x="367723" y="477592"/>
                              <a:pt x="216888" y="495795"/>
                              <a:pt x="0" y="474876"/>
                            </a:cubicBezTo>
                            <a:cubicBezTo>
                              <a:pt x="20735" y="376897"/>
                              <a:pt x="-5232" y="132249"/>
                              <a:pt x="0" y="0"/>
                            </a:cubicBezTo>
                            <a:close/>
                          </a:path>
                          <a:path w="1152428" h="474876" stroke="0" extrusionOk="0">
                            <a:moveTo>
                              <a:pt x="0" y="0"/>
                            </a:moveTo>
                            <a:cubicBezTo>
                              <a:pt x="270939" y="-25598"/>
                              <a:pt x="322396" y="-23958"/>
                              <a:pt x="587738" y="0"/>
                            </a:cubicBezTo>
                            <a:cubicBezTo>
                              <a:pt x="853080" y="23958"/>
                              <a:pt x="959753" y="-28059"/>
                              <a:pt x="1152428" y="0"/>
                            </a:cubicBezTo>
                            <a:cubicBezTo>
                              <a:pt x="1144249" y="205312"/>
                              <a:pt x="1171486" y="273929"/>
                              <a:pt x="1152428" y="474876"/>
                            </a:cubicBezTo>
                            <a:cubicBezTo>
                              <a:pt x="945792" y="465080"/>
                              <a:pt x="726376" y="487472"/>
                              <a:pt x="587738" y="474876"/>
                            </a:cubicBezTo>
                            <a:cubicBezTo>
                              <a:pt x="449100" y="462281"/>
                              <a:pt x="276041" y="501295"/>
                              <a:pt x="0" y="474876"/>
                            </a:cubicBezTo>
                            <a:cubicBezTo>
                              <a:pt x="4070" y="282493"/>
                              <a:pt x="-9648" y="15861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81D44E8-F6D9-4ED4-9C4E-9E1EE1ABF538}"/>
                  </a:ext>
                </a:extLst>
              </p:cNvPr>
              <p:cNvSpPr/>
              <p:nvPr/>
            </p:nvSpPr>
            <p:spPr>
              <a:xfrm>
                <a:off x="2726650" y="5714958"/>
                <a:ext cx="994744" cy="475488"/>
              </a:xfrm>
              <a:custGeom>
                <a:avLst/>
                <a:gdLst>
                  <a:gd name="connsiteX0" fmla="*/ 0 w 994744"/>
                  <a:gd name="connsiteY0" fmla="*/ 0 h 475488"/>
                  <a:gd name="connsiteX1" fmla="*/ 467530 w 994744"/>
                  <a:gd name="connsiteY1" fmla="*/ 0 h 475488"/>
                  <a:gd name="connsiteX2" fmla="*/ 994744 w 994744"/>
                  <a:gd name="connsiteY2" fmla="*/ 0 h 475488"/>
                  <a:gd name="connsiteX3" fmla="*/ 994744 w 994744"/>
                  <a:gd name="connsiteY3" fmla="*/ 475488 h 475488"/>
                  <a:gd name="connsiteX4" fmla="*/ 497372 w 994744"/>
                  <a:gd name="connsiteY4" fmla="*/ 475488 h 475488"/>
                  <a:gd name="connsiteX5" fmla="*/ 0 w 994744"/>
                  <a:gd name="connsiteY5" fmla="*/ 475488 h 475488"/>
                  <a:gd name="connsiteX6" fmla="*/ 0 w 994744"/>
                  <a:gd name="connsiteY6" fmla="*/ 0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4744" h="475488" fill="none" extrusionOk="0">
                    <a:moveTo>
                      <a:pt x="0" y="0"/>
                    </a:moveTo>
                    <a:cubicBezTo>
                      <a:pt x="231655" y="14933"/>
                      <a:pt x="369900" y="14870"/>
                      <a:pt x="467530" y="0"/>
                    </a:cubicBezTo>
                    <a:cubicBezTo>
                      <a:pt x="565160" y="-14870"/>
                      <a:pt x="869899" y="-5444"/>
                      <a:pt x="994744" y="0"/>
                    </a:cubicBezTo>
                    <a:cubicBezTo>
                      <a:pt x="982216" y="143726"/>
                      <a:pt x="1012775" y="346830"/>
                      <a:pt x="994744" y="475488"/>
                    </a:cubicBezTo>
                    <a:cubicBezTo>
                      <a:pt x="877211" y="483438"/>
                      <a:pt x="706370" y="489587"/>
                      <a:pt x="497372" y="475488"/>
                    </a:cubicBezTo>
                    <a:cubicBezTo>
                      <a:pt x="288374" y="461389"/>
                      <a:pt x="113924" y="482340"/>
                      <a:pt x="0" y="475488"/>
                    </a:cubicBezTo>
                    <a:cubicBezTo>
                      <a:pt x="-18153" y="314634"/>
                      <a:pt x="18015" y="163486"/>
                      <a:pt x="0" y="0"/>
                    </a:cubicBezTo>
                    <a:close/>
                  </a:path>
                  <a:path w="994744" h="475488" stroke="0" extrusionOk="0">
                    <a:moveTo>
                      <a:pt x="0" y="0"/>
                    </a:moveTo>
                    <a:cubicBezTo>
                      <a:pt x="214196" y="-6004"/>
                      <a:pt x="317064" y="953"/>
                      <a:pt x="487425" y="0"/>
                    </a:cubicBezTo>
                    <a:cubicBezTo>
                      <a:pt x="657787" y="-953"/>
                      <a:pt x="809456" y="17934"/>
                      <a:pt x="994744" y="0"/>
                    </a:cubicBezTo>
                    <a:cubicBezTo>
                      <a:pt x="999725" y="140460"/>
                      <a:pt x="1005151" y="325807"/>
                      <a:pt x="994744" y="475488"/>
                    </a:cubicBezTo>
                    <a:cubicBezTo>
                      <a:pt x="858783" y="472189"/>
                      <a:pt x="647820" y="463925"/>
                      <a:pt x="477477" y="475488"/>
                    </a:cubicBezTo>
                    <a:cubicBezTo>
                      <a:pt x="307134" y="487051"/>
                      <a:pt x="222418" y="456003"/>
                      <a:pt x="0" y="475488"/>
                    </a:cubicBezTo>
                    <a:cubicBezTo>
                      <a:pt x="-16742" y="290379"/>
                      <a:pt x="5791" y="124289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784</a:t>
                </a:r>
                <a:endParaRPr lang="id-ID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81D44E8-F6D9-4ED4-9C4E-9E1EE1ABF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650" y="5714958"/>
                <a:ext cx="994744" cy="475488"/>
              </a:xfrm>
              <a:prstGeom prst="rect">
                <a:avLst/>
              </a:prstGeom>
              <a:blipFill>
                <a:blip r:embed="rId6"/>
                <a:stretch>
                  <a:fillRect b="-9302"/>
                </a:stretch>
              </a:blip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custGeom>
                        <a:avLst/>
                        <a:gdLst>
                          <a:gd name="connsiteX0" fmla="*/ 0 w 994744"/>
                          <a:gd name="connsiteY0" fmla="*/ 0 h 475488"/>
                          <a:gd name="connsiteX1" fmla="*/ 467530 w 994744"/>
                          <a:gd name="connsiteY1" fmla="*/ 0 h 475488"/>
                          <a:gd name="connsiteX2" fmla="*/ 994744 w 994744"/>
                          <a:gd name="connsiteY2" fmla="*/ 0 h 475488"/>
                          <a:gd name="connsiteX3" fmla="*/ 994744 w 994744"/>
                          <a:gd name="connsiteY3" fmla="*/ 475488 h 475488"/>
                          <a:gd name="connsiteX4" fmla="*/ 497372 w 994744"/>
                          <a:gd name="connsiteY4" fmla="*/ 475488 h 475488"/>
                          <a:gd name="connsiteX5" fmla="*/ 0 w 994744"/>
                          <a:gd name="connsiteY5" fmla="*/ 475488 h 475488"/>
                          <a:gd name="connsiteX6" fmla="*/ 0 w 994744"/>
                          <a:gd name="connsiteY6" fmla="*/ 0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94744" h="475488" fill="none" extrusionOk="0">
                            <a:moveTo>
                              <a:pt x="0" y="0"/>
                            </a:moveTo>
                            <a:cubicBezTo>
                              <a:pt x="231655" y="14933"/>
                              <a:pt x="369900" y="14870"/>
                              <a:pt x="467530" y="0"/>
                            </a:cubicBezTo>
                            <a:cubicBezTo>
                              <a:pt x="565160" y="-14870"/>
                              <a:pt x="869899" y="-5444"/>
                              <a:pt x="994744" y="0"/>
                            </a:cubicBezTo>
                            <a:cubicBezTo>
                              <a:pt x="982216" y="143726"/>
                              <a:pt x="1012775" y="346830"/>
                              <a:pt x="994744" y="475488"/>
                            </a:cubicBezTo>
                            <a:cubicBezTo>
                              <a:pt x="877211" y="483438"/>
                              <a:pt x="706370" y="489587"/>
                              <a:pt x="497372" y="475488"/>
                            </a:cubicBezTo>
                            <a:cubicBezTo>
                              <a:pt x="288374" y="461389"/>
                              <a:pt x="113924" y="482340"/>
                              <a:pt x="0" y="475488"/>
                            </a:cubicBezTo>
                            <a:cubicBezTo>
                              <a:pt x="-18153" y="314634"/>
                              <a:pt x="18015" y="163486"/>
                              <a:pt x="0" y="0"/>
                            </a:cubicBezTo>
                            <a:close/>
                          </a:path>
                          <a:path w="994744" h="475488" stroke="0" extrusionOk="0">
                            <a:moveTo>
                              <a:pt x="0" y="0"/>
                            </a:moveTo>
                            <a:cubicBezTo>
                              <a:pt x="214196" y="-6004"/>
                              <a:pt x="317064" y="953"/>
                              <a:pt x="487425" y="0"/>
                            </a:cubicBezTo>
                            <a:cubicBezTo>
                              <a:pt x="657787" y="-953"/>
                              <a:pt x="809456" y="17934"/>
                              <a:pt x="994744" y="0"/>
                            </a:cubicBezTo>
                            <a:cubicBezTo>
                              <a:pt x="999725" y="140460"/>
                              <a:pt x="1005151" y="325807"/>
                              <a:pt x="994744" y="475488"/>
                            </a:cubicBezTo>
                            <a:cubicBezTo>
                              <a:pt x="858783" y="472189"/>
                              <a:pt x="647820" y="463925"/>
                              <a:pt x="477477" y="475488"/>
                            </a:cubicBezTo>
                            <a:cubicBezTo>
                              <a:pt x="307134" y="487051"/>
                              <a:pt x="222418" y="456003"/>
                              <a:pt x="0" y="475488"/>
                            </a:cubicBezTo>
                            <a:cubicBezTo>
                              <a:pt x="-16742" y="290379"/>
                              <a:pt x="5791" y="12428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B9B205-0EAE-40DC-AF67-72071727C3F1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7717179" y="446850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3187AD-59B8-4A8C-8D01-A4080CA06F23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10310535" y="446850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2FA3BCA-2DAD-4A13-A592-EC978C2290FC}"/>
              </a:ext>
            </a:extLst>
          </p:cNvPr>
          <p:cNvSpPr/>
          <p:nvPr/>
        </p:nvSpPr>
        <p:spPr>
          <a:xfrm>
            <a:off x="7893431" y="5188644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Linear (20,400)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7F0064-D096-498A-99F2-871619152E44}"/>
              </a:ext>
            </a:extLst>
          </p:cNvPr>
          <p:cNvCxnSpPr>
            <a:cxnSpLocks/>
          </p:cNvCxnSpPr>
          <p:nvPr/>
        </p:nvCxnSpPr>
        <p:spPr>
          <a:xfrm flipV="1">
            <a:off x="9012360" y="5538280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EFC836E-804D-4916-9A61-39A6BA3104E4}"/>
              </a:ext>
            </a:extLst>
          </p:cNvPr>
          <p:cNvSpPr/>
          <p:nvPr/>
        </p:nvSpPr>
        <p:spPr>
          <a:xfrm>
            <a:off x="2103597" y="5188644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Linear (784,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400)</a:t>
            </a:r>
            <a:endParaRPr lang="en-US" sz="1600" dirty="0">
              <a:latin typeface="+mj-lt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278E31-72E3-4F16-934A-57220BE2A243}"/>
              </a:ext>
            </a:extLst>
          </p:cNvPr>
          <p:cNvCxnSpPr>
            <a:cxnSpLocks/>
          </p:cNvCxnSpPr>
          <p:nvPr/>
        </p:nvCxnSpPr>
        <p:spPr>
          <a:xfrm flipV="1">
            <a:off x="3224021" y="5539760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DC52EB-EA07-425B-B3CC-B85AEE8C1973}"/>
                  </a:ext>
                </a:extLst>
              </p:cNvPr>
              <p:cNvSpPr/>
              <p:nvPr/>
            </p:nvSpPr>
            <p:spPr>
              <a:xfrm>
                <a:off x="8514989" y="5714958"/>
                <a:ext cx="994744" cy="475488"/>
              </a:xfrm>
              <a:custGeom>
                <a:avLst/>
                <a:gdLst>
                  <a:gd name="connsiteX0" fmla="*/ 0 w 994744"/>
                  <a:gd name="connsiteY0" fmla="*/ 0 h 475488"/>
                  <a:gd name="connsiteX1" fmla="*/ 487425 w 994744"/>
                  <a:gd name="connsiteY1" fmla="*/ 0 h 475488"/>
                  <a:gd name="connsiteX2" fmla="*/ 994744 w 994744"/>
                  <a:gd name="connsiteY2" fmla="*/ 0 h 475488"/>
                  <a:gd name="connsiteX3" fmla="*/ 994744 w 994744"/>
                  <a:gd name="connsiteY3" fmla="*/ 475488 h 475488"/>
                  <a:gd name="connsiteX4" fmla="*/ 507319 w 994744"/>
                  <a:gd name="connsiteY4" fmla="*/ 475488 h 475488"/>
                  <a:gd name="connsiteX5" fmla="*/ 0 w 994744"/>
                  <a:gd name="connsiteY5" fmla="*/ 475488 h 475488"/>
                  <a:gd name="connsiteX6" fmla="*/ 0 w 994744"/>
                  <a:gd name="connsiteY6" fmla="*/ 0 h 47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4744" h="475488" fill="none" extrusionOk="0">
                    <a:moveTo>
                      <a:pt x="0" y="0"/>
                    </a:moveTo>
                    <a:cubicBezTo>
                      <a:pt x="164124" y="-12666"/>
                      <a:pt x="362119" y="-1840"/>
                      <a:pt x="487425" y="0"/>
                    </a:cubicBezTo>
                    <a:cubicBezTo>
                      <a:pt x="612732" y="1840"/>
                      <a:pt x="867578" y="-21066"/>
                      <a:pt x="994744" y="0"/>
                    </a:cubicBezTo>
                    <a:cubicBezTo>
                      <a:pt x="1008379" y="134420"/>
                      <a:pt x="994094" y="311234"/>
                      <a:pt x="994744" y="475488"/>
                    </a:cubicBezTo>
                    <a:cubicBezTo>
                      <a:pt x="795473" y="485461"/>
                      <a:pt x="681120" y="463795"/>
                      <a:pt x="507319" y="475488"/>
                    </a:cubicBezTo>
                    <a:cubicBezTo>
                      <a:pt x="333518" y="487181"/>
                      <a:pt x="109522" y="458109"/>
                      <a:pt x="0" y="475488"/>
                    </a:cubicBezTo>
                    <a:cubicBezTo>
                      <a:pt x="-6040" y="352356"/>
                      <a:pt x="-6694" y="194409"/>
                      <a:pt x="0" y="0"/>
                    </a:cubicBezTo>
                    <a:close/>
                  </a:path>
                  <a:path w="994744" h="475488" stroke="0" extrusionOk="0">
                    <a:moveTo>
                      <a:pt x="0" y="0"/>
                    </a:moveTo>
                    <a:cubicBezTo>
                      <a:pt x="157376" y="4229"/>
                      <a:pt x="262986" y="2666"/>
                      <a:pt x="477477" y="0"/>
                    </a:cubicBezTo>
                    <a:cubicBezTo>
                      <a:pt x="691968" y="-2666"/>
                      <a:pt x="838574" y="1687"/>
                      <a:pt x="994744" y="0"/>
                    </a:cubicBezTo>
                    <a:cubicBezTo>
                      <a:pt x="1001230" y="111515"/>
                      <a:pt x="975472" y="345915"/>
                      <a:pt x="994744" y="475488"/>
                    </a:cubicBezTo>
                    <a:cubicBezTo>
                      <a:pt x="865012" y="473638"/>
                      <a:pt x="688223" y="459009"/>
                      <a:pt x="497372" y="475488"/>
                    </a:cubicBezTo>
                    <a:cubicBezTo>
                      <a:pt x="306521" y="491967"/>
                      <a:pt x="130128" y="499651"/>
                      <a:pt x="0" y="475488"/>
                    </a:cubicBezTo>
                    <a:cubicBezTo>
                      <a:pt x="7354" y="281476"/>
                      <a:pt x="-5023" y="96417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 sd="418720107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20</a:t>
                </a:r>
                <a:endParaRPr lang="id-ID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DC52EB-EA07-425B-B3CC-B85AEE8C1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89" y="5714958"/>
                <a:ext cx="994744" cy="475488"/>
              </a:xfrm>
              <a:prstGeom prst="rect">
                <a:avLst/>
              </a:prstGeom>
              <a:blipFill>
                <a:blip r:embed="rId7"/>
                <a:stretch>
                  <a:fillRect b="-10588"/>
                </a:stretch>
              </a:blipFill>
              <a:ln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 sd="4187201070">
                      <a:custGeom>
                        <a:avLst/>
                        <a:gdLst>
                          <a:gd name="connsiteX0" fmla="*/ 0 w 994744"/>
                          <a:gd name="connsiteY0" fmla="*/ 0 h 475488"/>
                          <a:gd name="connsiteX1" fmla="*/ 487425 w 994744"/>
                          <a:gd name="connsiteY1" fmla="*/ 0 h 475488"/>
                          <a:gd name="connsiteX2" fmla="*/ 994744 w 994744"/>
                          <a:gd name="connsiteY2" fmla="*/ 0 h 475488"/>
                          <a:gd name="connsiteX3" fmla="*/ 994744 w 994744"/>
                          <a:gd name="connsiteY3" fmla="*/ 475488 h 475488"/>
                          <a:gd name="connsiteX4" fmla="*/ 507319 w 994744"/>
                          <a:gd name="connsiteY4" fmla="*/ 475488 h 475488"/>
                          <a:gd name="connsiteX5" fmla="*/ 0 w 994744"/>
                          <a:gd name="connsiteY5" fmla="*/ 475488 h 475488"/>
                          <a:gd name="connsiteX6" fmla="*/ 0 w 994744"/>
                          <a:gd name="connsiteY6" fmla="*/ 0 h 4754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94744" h="475488" fill="none" extrusionOk="0">
                            <a:moveTo>
                              <a:pt x="0" y="0"/>
                            </a:moveTo>
                            <a:cubicBezTo>
                              <a:pt x="164124" y="-12666"/>
                              <a:pt x="362119" y="-1840"/>
                              <a:pt x="487425" y="0"/>
                            </a:cubicBezTo>
                            <a:cubicBezTo>
                              <a:pt x="612732" y="1840"/>
                              <a:pt x="867578" y="-21066"/>
                              <a:pt x="994744" y="0"/>
                            </a:cubicBezTo>
                            <a:cubicBezTo>
                              <a:pt x="1008379" y="134420"/>
                              <a:pt x="994094" y="311234"/>
                              <a:pt x="994744" y="475488"/>
                            </a:cubicBezTo>
                            <a:cubicBezTo>
                              <a:pt x="795473" y="485461"/>
                              <a:pt x="681120" y="463795"/>
                              <a:pt x="507319" y="475488"/>
                            </a:cubicBezTo>
                            <a:cubicBezTo>
                              <a:pt x="333518" y="487181"/>
                              <a:pt x="109522" y="458109"/>
                              <a:pt x="0" y="475488"/>
                            </a:cubicBezTo>
                            <a:cubicBezTo>
                              <a:pt x="-6040" y="352356"/>
                              <a:pt x="-6694" y="194409"/>
                              <a:pt x="0" y="0"/>
                            </a:cubicBezTo>
                            <a:close/>
                          </a:path>
                          <a:path w="994744" h="475488" stroke="0" extrusionOk="0">
                            <a:moveTo>
                              <a:pt x="0" y="0"/>
                            </a:moveTo>
                            <a:cubicBezTo>
                              <a:pt x="157376" y="4229"/>
                              <a:pt x="262986" y="2666"/>
                              <a:pt x="477477" y="0"/>
                            </a:cubicBezTo>
                            <a:cubicBezTo>
                              <a:pt x="691968" y="-2666"/>
                              <a:pt x="838574" y="1687"/>
                              <a:pt x="994744" y="0"/>
                            </a:cubicBezTo>
                            <a:cubicBezTo>
                              <a:pt x="1001230" y="111515"/>
                              <a:pt x="975472" y="345915"/>
                              <a:pt x="994744" y="475488"/>
                            </a:cubicBezTo>
                            <a:cubicBezTo>
                              <a:pt x="865012" y="473638"/>
                              <a:pt x="688223" y="459009"/>
                              <a:pt x="497372" y="475488"/>
                            </a:cubicBezTo>
                            <a:cubicBezTo>
                              <a:pt x="306521" y="491967"/>
                              <a:pt x="130128" y="499651"/>
                              <a:pt x="0" y="475488"/>
                            </a:cubicBezTo>
                            <a:cubicBezTo>
                              <a:pt x="7354" y="281476"/>
                              <a:pt x="-5023" y="9641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68C3799D-C590-4F16-8172-D1D73059F589}"/>
              </a:ext>
            </a:extLst>
          </p:cNvPr>
          <p:cNvSpPr/>
          <p:nvPr/>
        </p:nvSpPr>
        <p:spPr>
          <a:xfrm>
            <a:off x="9190110" y="4651381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Linear (400,784)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1D2867-F68F-4BE1-AE96-929844314647}"/>
              </a:ext>
            </a:extLst>
          </p:cNvPr>
          <p:cNvCxnSpPr>
            <a:cxnSpLocks/>
          </p:cNvCxnSpPr>
          <p:nvPr/>
        </p:nvCxnSpPr>
        <p:spPr>
          <a:xfrm flipH="1" flipV="1">
            <a:off x="8333618" y="5005764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9B59FC4-9512-44F0-B8D5-937DF2F7760B}"/>
              </a:ext>
            </a:extLst>
          </p:cNvPr>
          <p:cNvCxnSpPr>
            <a:cxnSpLocks/>
          </p:cNvCxnSpPr>
          <p:nvPr/>
        </p:nvCxnSpPr>
        <p:spPr>
          <a:xfrm flipV="1">
            <a:off x="9694093" y="5005764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46FCC0C-D57B-4D8E-9E62-88AAAD69B1A6}"/>
              </a:ext>
            </a:extLst>
          </p:cNvPr>
          <p:cNvSpPr/>
          <p:nvPr/>
        </p:nvSpPr>
        <p:spPr>
          <a:xfrm>
            <a:off x="6596754" y="4651381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Linear (400,784)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7FF05D-6B66-4C6A-B206-42F2D6F9A9B2}"/>
                  </a:ext>
                </a:extLst>
              </p:cNvPr>
              <p:cNvSpPr txBox="1"/>
              <p:nvPr/>
            </p:nvSpPr>
            <p:spPr>
              <a:xfrm>
                <a:off x="7248684" y="3140082"/>
                <a:ext cx="3527351" cy="715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0" dirty="0"/>
                  <a:t>Decoder Network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7FF05D-6B66-4C6A-B206-42F2D6F9A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684" y="3140082"/>
                <a:ext cx="3527351" cy="715709"/>
              </a:xfrm>
              <a:prstGeom prst="rect">
                <a:avLst/>
              </a:prstGeom>
              <a:blipFill>
                <a:blip r:embed="rId8"/>
                <a:stretch>
                  <a:fillRect t="-4237" b="-8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6AA04C-6980-42E9-8E50-FFB6F224AA7E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1968609" y="446850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E63D17-B732-42C1-BCA7-34C9B9FB928B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561965" y="446850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CEFC256-AD48-4B6A-8C09-35C4C2210F18}"/>
              </a:ext>
            </a:extLst>
          </p:cNvPr>
          <p:cNvSpPr/>
          <p:nvPr/>
        </p:nvSpPr>
        <p:spPr>
          <a:xfrm>
            <a:off x="3441540" y="4651381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Linear (400,20)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3F723F0-7603-4975-BFAD-6691CFC35D2A}"/>
              </a:ext>
            </a:extLst>
          </p:cNvPr>
          <p:cNvCxnSpPr>
            <a:cxnSpLocks/>
          </p:cNvCxnSpPr>
          <p:nvPr/>
        </p:nvCxnSpPr>
        <p:spPr>
          <a:xfrm flipH="1" flipV="1">
            <a:off x="2585048" y="5005764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EE1FCAD-6312-4B89-ACE0-7DE3F5410022}"/>
              </a:ext>
            </a:extLst>
          </p:cNvPr>
          <p:cNvCxnSpPr>
            <a:cxnSpLocks/>
          </p:cNvCxnSpPr>
          <p:nvPr/>
        </p:nvCxnSpPr>
        <p:spPr>
          <a:xfrm flipV="1">
            <a:off x="3945523" y="5005764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A56BCA7-F67D-4912-B417-F8E8A7F348B5}"/>
              </a:ext>
            </a:extLst>
          </p:cNvPr>
          <p:cNvSpPr/>
          <p:nvPr/>
        </p:nvSpPr>
        <p:spPr>
          <a:xfrm>
            <a:off x="848184" y="4651381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Linear (400,20)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06BC12A-127C-4CC4-8D53-5B6AF86B6582}"/>
                  </a:ext>
                </a:extLst>
              </p:cNvPr>
              <p:cNvSpPr txBox="1"/>
              <p:nvPr/>
            </p:nvSpPr>
            <p:spPr>
              <a:xfrm>
                <a:off x="1500114" y="3140082"/>
                <a:ext cx="3527351" cy="690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Encoder Network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06BC12A-127C-4CC4-8D53-5B6AF86B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114" y="3140082"/>
                <a:ext cx="3527351" cy="690958"/>
              </a:xfrm>
              <a:prstGeom prst="rect">
                <a:avLst/>
              </a:prstGeom>
              <a:blipFill>
                <a:blip r:embed="rId9"/>
                <a:stretch>
                  <a:fillRect t="-4425" b="-53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2990D02-DBFA-460D-ABB4-4C7B8BAB3552}"/>
                  </a:ext>
                </a:extLst>
              </p:cNvPr>
              <p:cNvSpPr/>
              <p:nvPr/>
            </p:nvSpPr>
            <p:spPr>
              <a:xfrm>
                <a:off x="1392395" y="3980942"/>
                <a:ext cx="1152428" cy="474876"/>
              </a:xfr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20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2990D02-DBFA-460D-ABB4-4C7B8BAB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395" y="3980942"/>
                <a:ext cx="1152428" cy="474876"/>
              </a:xfrm>
              <a:prstGeom prst="rect">
                <a:avLst/>
              </a:prstGeom>
              <a:blipFill>
                <a:blip r:embed="rId10"/>
                <a:stretch>
                  <a:fillRect b="-8235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233D9A-DD23-4FE4-9672-973371C9A23D}"/>
                  </a:ext>
                </a:extLst>
              </p:cNvPr>
              <p:cNvSpPr/>
              <p:nvPr/>
            </p:nvSpPr>
            <p:spPr>
              <a:xfrm>
                <a:off x="3985751" y="3980942"/>
                <a:ext cx="1152428" cy="474876"/>
              </a:xfr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20</a:t>
                </a:r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233D9A-DD23-4FE4-9672-973371C9A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751" y="3980942"/>
                <a:ext cx="1152428" cy="474876"/>
              </a:xfrm>
              <a:prstGeom prst="rect">
                <a:avLst/>
              </a:prstGeom>
              <a:blipFill>
                <a:blip r:embed="rId11"/>
                <a:stretch>
                  <a:fillRect b="-8235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4544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The goal is to learn the </a:t>
                </a:r>
                <a:r>
                  <a:rPr lang="en-US" dirty="0">
                    <a:solidFill>
                      <a:srgbClr val="0000FF"/>
                    </a:solidFill>
                  </a:rPr>
                  <a:t>basic </a:t>
                </a:r>
                <a:r>
                  <a:rPr lang="en-US" dirty="0"/>
                  <a:t>or </a:t>
                </a:r>
                <a:r>
                  <a:rPr lang="en-US" dirty="0">
                    <a:solidFill>
                      <a:srgbClr val="0000FF"/>
                    </a:solidFill>
                  </a:rPr>
                  <a:t>underlaying hidden structure </a:t>
                </a:r>
                <a:br>
                  <a:rPr lang="en-US" dirty="0">
                    <a:solidFill>
                      <a:srgbClr val="0000FF"/>
                    </a:solidFill>
                  </a:rPr>
                </a:br>
                <a:r>
                  <a:rPr lang="en-US" dirty="0"/>
                  <a:t>stored in the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pPr lvl="1"/>
                <a:endParaRPr lang="en-US" sz="2200" dirty="0"/>
              </a:p>
              <a:p>
                <a:endParaRPr lang="en-US" sz="2600" dirty="0"/>
              </a:p>
              <a:p>
                <a:pPr lvl="1"/>
                <a:r>
                  <a:rPr lang="id-ID" dirty="0"/>
                  <a:t>Clustering, dimensionality reduction, feature learning, etc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We only care about the data, doesn’t matter if it has label or not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1061" b="-10758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28E7F3-CFAD-44EE-9542-0041B9121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2" y="3482163"/>
            <a:ext cx="2012732" cy="1787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A5CFD5-64C4-42B3-A0AF-BC9B4EA8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19" y="3784765"/>
            <a:ext cx="3376402" cy="15221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D7918F-184F-49E0-A6EC-024D80FE3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845" y="3621925"/>
            <a:ext cx="2511631" cy="15713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39F7B5-18BB-4E92-BAA9-636E8BCBBBC1}"/>
              </a:ext>
            </a:extLst>
          </p:cNvPr>
          <p:cNvSpPr txBox="1"/>
          <p:nvPr/>
        </p:nvSpPr>
        <p:spPr>
          <a:xfrm>
            <a:off x="487680" y="3151859"/>
            <a:ext cx="269789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latin typeface="Calibri" panose="020F0502020204030204" pitchFamily="34" charset="0"/>
              </a:rPr>
              <a:t>Clustering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id-ID" sz="1800" b="0" i="0" u="none" strike="noStrike" baseline="0" dirty="0">
                <a:latin typeface="Calibri" panose="020F0502020204030204" pitchFamily="34" charset="0"/>
              </a:rPr>
              <a:t>(e.g. K-Means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)</a:t>
            </a:r>
            <a:endParaRPr lang="id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28BF51-EA1C-4D9F-BEAE-C72FA7F7C2AF}"/>
              </a:ext>
            </a:extLst>
          </p:cNvPr>
          <p:cNvSpPr txBox="1"/>
          <p:nvPr/>
        </p:nvSpPr>
        <p:spPr>
          <a:xfrm>
            <a:off x="3751687" y="3013360"/>
            <a:ext cx="374426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latin typeface="Calibri" panose="020F0502020204030204" pitchFamily="34" charset="0"/>
              </a:rPr>
              <a:t>Dimensionality Reduction</a:t>
            </a:r>
          </a:p>
          <a:p>
            <a:pPr algn="ctr"/>
            <a:r>
              <a:rPr lang="id-ID" sz="1800" b="0" i="0" u="none" strike="noStrike" baseline="0" dirty="0">
                <a:latin typeface="Calibri" panose="020F0502020204030204" pitchFamily="34" charset="0"/>
              </a:rPr>
              <a:t>(e.g. Principal Components Analysis)</a:t>
            </a:r>
            <a:endParaRPr lang="id-ID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9B7691-0210-413B-B463-B9F850FD9346}"/>
              </a:ext>
            </a:extLst>
          </p:cNvPr>
          <p:cNvSpPr txBox="1"/>
          <p:nvPr/>
        </p:nvSpPr>
        <p:spPr>
          <a:xfrm>
            <a:off x="8517108" y="3013360"/>
            <a:ext cx="253979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alibri" panose="020F0502020204030204" pitchFamily="34" charset="0"/>
              </a:rPr>
              <a:t>Feature Learning</a:t>
            </a:r>
          </a:p>
          <a:p>
            <a:pPr algn="ctr"/>
            <a:r>
              <a:rPr lang="en-US" sz="1800" b="0" i="0" u="none" strike="noStrike" baseline="0" dirty="0">
                <a:latin typeface="Calibri" panose="020F0502020204030204" pitchFamily="34" charset="0"/>
              </a:rPr>
              <a:t>(e.g. autoencoders)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5991188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43074F5B-E125-4EE1-B586-EDE9BC8ABD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4378496"/>
            <a:ext cx="11101917" cy="165654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(1)	Expectation of generated data sampled from latent space z</a:t>
            </a:r>
          </a:p>
          <a:p>
            <a:pPr marL="0" indent="0">
              <a:buNone/>
            </a:pPr>
            <a:r>
              <a:rPr lang="en-US" sz="1800" dirty="0"/>
              <a:t>(2)	KL divergence between prior and samples from the encoder.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	Latent states should follow the prior</a:t>
            </a:r>
            <a:endParaRPr lang="id-ID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50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Autoencoder: Math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13119" y="2413168"/>
                <a:ext cx="1311513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119" y="2413168"/>
                <a:ext cx="1311513" cy="369332"/>
              </a:xfrm>
              <a:prstGeom prst="rect">
                <a:avLst/>
              </a:prstGeom>
              <a:blipFill>
                <a:blip r:embed="rId2"/>
                <a:stretch>
                  <a:fillRect l="-6019" b="-3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14610" y="2370697"/>
                <a:ext cx="5769721" cy="1229054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10" y="2370697"/>
                <a:ext cx="5769721" cy="1229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5B9D081-48E1-4CD9-B915-0AB7B7B5E723}"/>
              </a:ext>
            </a:extLst>
          </p:cNvPr>
          <p:cNvGrpSpPr/>
          <p:nvPr/>
        </p:nvGrpSpPr>
        <p:grpSpPr>
          <a:xfrm>
            <a:off x="1367418" y="2286561"/>
            <a:ext cx="4015436" cy="1503183"/>
            <a:chOff x="-88441" y="1910546"/>
            <a:chExt cx="4015436" cy="1503183"/>
          </a:xfrm>
        </p:grpSpPr>
        <p:sp>
          <p:nvSpPr>
            <p:cNvPr id="25" name="Rectangle 24"/>
            <p:cNvSpPr/>
            <p:nvPr/>
          </p:nvSpPr>
          <p:spPr>
            <a:xfrm>
              <a:off x="1576987" y="1910546"/>
              <a:ext cx="2350008" cy="622479"/>
            </a:xfrm>
            <a:custGeom>
              <a:avLst/>
              <a:gdLst>
                <a:gd name="connsiteX0" fmla="*/ 0 w 2350008"/>
                <a:gd name="connsiteY0" fmla="*/ 0 h 622479"/>
                <a:gd name="connsiteX1" fmla="*/ 634502 w 2350008"/>
                <a:gd name="connsiteY1" fmla="*/ 0 h 622479"/>
                <a:gd name="connsiteX2" fmla="*/ 1222004 w 2350008"/>
                <a:gd name="connsiteY2" fmla="*/ 0 h 622479"/>
                <a:gd name="connsiteX3" fmla="*/ 1833006 w 2350008"/>
                <a:gd name="connsiteY3" fmla="*/ 0 h 622479"/>
                <a:gd name="connsiteX4" fmla="*/ 2350008 w 2350008"/>
                <a:gd name="connsiteY4" fmla="*/ 0 h 622479"/>
                <a:gd name="connsiteX5" fmla="*/ 2350008 w 2350008"/>
                <a:gd name="connsiteY5" fmla="*/ 622479 h 622479"/>
                <a:gd name="connsiteX6" fmla="*/ 1786006 w 2350008"/>
                <a:gd name="connsiteY6" fmla="*/ 622479 h 622479"/>
                <a:gd name="connsiteX7" fmla="*/ 1269004 w 2350008"/>
                <a:gd name="connsiteY7" fmla="*/ 622479 h 622479"/>
                <a:gd name="connsiteX8" fmla="*/ 634502 w 2350008"/>
                <a:gd name="connsiteY8" fmla="*/ 622479 h 622479"/>
                <a:gd name="connsiteX9" fmla="*/ 0 w 2350008"/>
                <a:gd name="connsiteY9" fmla="*/ 622479 h 622479"/>
                <a:gd name="connsiteX10" fmla="*/ 0 w 2350008"/>
                <a:gd name="connsiteY10" fmla="*/ 0 h 62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0008" h="622479" extrusionOk="0">
                  <a:moveTo>
                    <a:pt x="0" y="0"/>
                  </a:moveTo>
                  <a:cubicBezTo>
                    <a:pt x="185818" y="3898"/>
                    <a:pt x="459349" y="28492"/>
                    <a:pt x="634502" y="0"/>
                  </a:cubicBezTo>
                  <a:cubicBezTo>
                    <a:pt x="809655" y="-28492"/>
                    <a:pt x="991930" y="29304"/>
                    <a:pt x="1222004" y="0"/>
                  </a:cubicBezTo>
                  <a:cubicBezTo>
                    <a:pt x="1452078" y="-29304"/>
                    <a:pt x="1596082" y="-14711"/>
                    <a:pt x="1833006" y="0"/>
                  </a:cubicBezTo>
                  <a:cubicBezTo>
                    <a:pt x="2069930" y="14711"/>
                    <a:pt x="2108926" y="14319"/>
                    <a:pt x="2350008" y="0"/>
                  </a:cubicBezTo>
                  <a:cubicBezTo>
                    <a:pt x="2327074" y="247255"/>
                    <a:pt x="2319501" y="353213"/>
                    <a:pt x="2350008" y="622479"/>
                  </a:cubicBezTo>
                  <a:cubicBezTo>
                    <a:pt x="2081172" y="622386"/>
                    <a:pt x="1924820" y="603224"/>
                    <a:pt x="1786006" y="622479"/>
                  </a:cubicBezTo>
                  <a:cubicBezTo>
                    <a:pt x="1647192" y="641734"/>
                    <a:pt x="1467455" y="645569"/>
                    <a:pt x="1269004" y="622479"/>
                  </a:cubicBezTo>
                  <a:cubicBezTo>
                    <a:pt x="1070553" y="599389"/>
                    <a:pt x="840994" y="603134"/>
                    <a:pt x="634502" y="622479"/>
                  </a:cubicBezTo>
                  <a:cubicBezTo>
                    <a:pt x="428010" y="641824"/>
                    <a:pt x="315480" y="648967"/>
                    <a:pt x="0" y="622479"/>
                  </a:cubicBezTo>
                  <a:cubicBezTo>
                    <a:pt x="29065" y="329855"/>
                    <a:pt x="-31002" y="255064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257139341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88441" y="2890509"/>
              <a:ext cx="19578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</a:rPr>
                <a:t>Data reconstruction (1)</a:t>
              </a:r>
            </a:p>
          </p:txBody>
        </p:sp>
        <p:cxnSp>
          <p:nvCxnSpPr>
            <p:cNvPr id="27" name="Straight Arrow Connector 26"/>
            <p:cNvCxnSpPr>
              <a:cxnSpLocks/>
              <a:stCxn id="18" idx="0"/>
            </p:cNvCxnSpPr>
            <p:nvPr/>
          </p:nvCxnSpPr>
          <p:spPr>
            <a:xfrm rot="5400000" flipH="1" flipV="1">
              <a:off x="933276" y="2360066"/>
              <a:ext cx="487653" cy="573235"/>
            </a:xfrm>
            <a:prstGeom prst="curved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2C030D-C201-4546-AFD4-5FE015032715}"/>
              </a:ext>
            </a:extLst>
          </p:cNvPr>
          <p:cNvGrpSpPr/>
          <p:nvPr/>
        </p:nvGrpSpPr>
        <p:grpSpPr>
          <a:xfrm>
            <a:off x="5566772" y="2286562"/>
            <a:ext cx="4870083" cy="1411551"/>
            <a:chOff x="4068382" y="1910548"/>
            <a:chExt cx="4870083" cy="1411551"/>
          </a:xfrm>
        </p:grpSpPr>
        <p:sp>
          <p:nvSpPr>
            <p:cNvPr id="33" name="Rectangle 32"/>
            <p:cNvSpPr/>
            <p:nvPr/>
          </p:nvSpPr>
          <p:spPr>
            <a:xfrm>
              <a:off x="4068382" y="1910548"/>
              <a:ext cx="2651760" cy="620102"/>
            </a:xfrm>
            <a:custGeom>
              <a:avLst/>
              <a:gdLst>
                <a:gd name="connsiteX0" fmla="*/ 0 w 2651760"/>
                <a:gd name="connsiteY0" fmla="*/ 0 h 620102"/>
                <a:gd name="connsiteX1" fmla="*/ 662940 w 2651760"/>
                <a:gd name="connsiteY1" fmla="*/ 0 h 620102"/>
                <a:gd name="connsiteX2" fmla="*/ 1325880 w 2651760"/>
                <a:gd name="connsiteY2" fmla="*/ 0 h 620102"/>
                <a:gd name="connsiteX3" fmla="*/ 1962302 w 2651760"/>
                <a:gd name="connsiteY3" fmla="*/ 0 h 620102"/>
                <a:gd name="connsiteX4" fmla="*/ 2651760 w 2651760"/>
                <a:gd name="connsiteY4" fmla="*/ 0 h 620102"/>
                <a:gd name="connsiteX5" fmla="*/ 2651760 w 2651760"/>
                <a:gd name="connsiteY5" fmla="*/ 620102 h 620102"/>
                <a:gd name="connsiteX6" fmla="*/ 2015338 w 2651760"/>
                <a:gd name="connsiteY6" fmla="*/ 620102 h 620102"/>
                <a:gd name="connsiteX7" fmla="*/ 1431950 w 2651760"/>
                <a:gd name="connsiteY7" fmla="*/ 620102 h 620102"/>
                <a:gd name="connsiteX8" fmla="*/ 822046 w 2651760"/>
                <a:gd name="connsiteY8" fmla="*/ 620102 h 620102"/>
                <a:gd name="connsiteX9" fmla="*/ 0 w 2651760"/>
                <a:gd name="connsiteY9" fmla="*/ 620102 h 620102"/>
                <a:gd name="connsiteX10" fmla="*/ 0 w 2651760"/>
                <a:gd name="connsiteY10" fmla="*/ 0 h 62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1760" h="620102" extrusionOk="0">
                  <a:moveTo>
                    <a:pt x="0" y="0"/>
                  </a:moveTo>
                  <a:cubicBezTo>
                    <a:pt x="152197" y="9563"/>
                    <a:pt x="483478" y="-33012"/>
                    <a:pt x="662940" y="0"/>
                  </a:cubicBezTo>
                  <a:cubicBezTo>
                    <a:pt x="842402" y="33012"/>
                    <a:pt x="1068342" y="8129"/>
                    <a:pt x="1325880" y="0"/>
                  </a:cubicBezTo>
                  <a:cubicBezTo>
                    <a:pt x="1583418" y="-8129"/>
                    <a:pt x="1651759" y="-10349"/>
                    <a:pt x="1962302" y="0"/>
                  </a:cubicBezTo>
                  <a:cubicBezTo>
                    <a:pt x="2272845" y="10349"/>
                    <a:pt x="2377089" y="-9381"/>
                    <a:pt x="2651760" y="0"/>
                  </a:cubicBezTo>
                  <a:cubicBezTo>
                    <a:pt x="2669943" y="169073"/>
                    <a:pt x="2666985" y="312643"/>
                    <a:pt x="2651760" y="620102"/>
                  </a:cubicBezTo>
                  <a:cubicBezTo>
                    <a:pt x="2484392" y="648089"/>
                    <a:pt x="2255134" y="632546"/>
                    <a:pt x="2015338" y="620102"/>
                  </a:cubicBezTo>
                  <a:cubicBezTo>
                    <a:pt x="1775542" y="607658"/>
                    <a:pt x="1560152" y="615547"/>
                    <a:pt x="1431950" y="620102"/>
                  </a:cubicBezTo>
                  <a:cubicBezTo>
                    <a:pt x="1303748" y="624657"/>
                    <a:pt x="1114092" y="618749"/>
                    <a:pt x="822046" y="620102"/>
                  </a:cubicBezTo>
                  <a:cubicBezTo>
                    <a:pt x="530000" y="621455"/>
                    <a:pt x="210564" y="626063"/>
                    <a:pt x="0" y="620102"/>
                  </a:cubicBezTo>
                  <a:cubicBezTo>
                    <a:pt x="18342" y="475160"/>
                    <a:pt x="26061" y="218465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97903874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679616" y="2798879"/>
              <a:ext cx="225884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KL-Divergence</a:t>
              </a:r>
              <a:br>
                <a:rPr lang="en-US" sz="1400" dirty="0">
                  <a:solidFill>
                    <a:srgbClr val="0000FF"/>
                  </a:solidFill>
                </a:rPr>
              </a:br>
              <a:r>
                <a:rPr lang="en-US" sz="1400" dirty="0">
                  <a:solidFill>
                    <a:srgbClr val="0000FF"/>
                  </a:solidFill>
                </a:rPr>
                <a:t>(2)</a:t>
              </a:r>
            </a:p>
          </p:txBody>
        </p:sp>
        <p:cxnSp>
          <p:nvCxnSpPr>
            <p:cNvPr id="35" name="Straight Arrow Connector 26"/>
            <p:cNvCxnSpPr>
              <a:cxnSpLocks/>
              <a:stCxn id="34" idx="0"/>
              <a:endCxn id="33" idx="3"/>
            </p:cNvCxnSpPr>
            <p:nvPr/>
          </p:nvCxnSpPr>
          <p:spPr>
            <a:xfrm rot="16200000" flipV="1">
              <a:off x="6975452" y="1965289"/>
              <a:ext cx="578280" cy="1088899"/>
            </a:xfrm>
            <a:prstGeom prst="curvedConnector2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5E4378A-183E-4A6C-B2BF-67DBB0F825BA}"/>
              </a:ext>
            </a:extLst>
          </p:cNvPr>
          <p:cNvSpPr/>
          <p:nvPr/>
        </p:nvSpPr>
        <p:spPr>
          <a:xfrm>
            <a:off x="4121550" y="6072183"/>
            <a:ext cx="8024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rgbClr val="0000FF"/>
                </a:solidFill>
                <a:latin typeface="+mj-lt"/>
              </a:rPr>
              <a:t>Kingma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and Welling, “Auto-Encoding Variational Bayes”, ICLR 2014</a:t>
            </a:r>
          </a:p>
        </p:txBody>
      </p:sp>
    </p:spTree>
    <p:extLst>
      <p:ext uri="{BB962C8B-B14F-4D97-AF65-F5344CB8AC3E}">
        <p14:creationId xmlns:p14="http://schemas.microsoft.com/office/powerpoint/2010/main" val="910531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43074F5B-E125-4EE1-B586-EDE9BC8ABDF6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87680" y="4378496"/>
                <a:ext cx="11101917" cy="16565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(3)	Cannot be computed.</a:t>
                </a:r>
                <a:br>
                  <a:rPr lang="en-US" sz="1800" dirty="0"/>
                </a:br>
                <a:r>
                  <a:rPr lang="en-US" sz="1800" dirty="0"/>
                  <a:t>	can be removed with the condition KL has to be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1800" dirty="0"/>
                  <a:t>0</a:t>
                </a:r>
              </a:p>
              <a:p>
                <a:pPr marL="0" indent="0">
                  <a:buNone/>
                </a:pPr>
                <a:r>
                  <a:rPr lang="en-US" sz="1800" dirty="0"/>
                  <a:t>(4)	Elbow: Variational Lower bound on the data likelihood</a:t>
                </a:r>
              </a:p>
            </p:txBody>
          </p:sp>
        </mc:Choice>
        <mc:Fallback xmlns="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43074F5B-E125-4EE1-B586-EDE9BC8AB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87680" y="4378496"/>
                <a:ext cx="11101917" cy="1656543"/>
              </a:xfrm>
              <a:blipFill>
                <a:blip r:embed="rId2"/>
                <a:stretch>
                  <a:fillRect l="-439" t="-147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51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Autoencoder: Math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13119" y="2413168"/>
                <a:ext cx="1311513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119" y="2413168"/>
                <a:ext cx="1311513" cy="369332"/>
              </a:xfrm>
              <a:prstGeom prst="rect">
                <a:avLst/>
              </a:prstGeom>
              <a:blipFill>
                <a:blip r:embed="rId3"/>
                <a:stretch>
                  <a:fillRect l="-6019" b="-3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14610" y="2370697"/>
                <a:ext cx="5769721" cy="1229054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10" y="2370697"/>
                <a:ext cx="5769721" cy="1229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5E4378A-183E-4A6C-B2BF-67DBB0F825BA}"/>
              </a:ext>
            </a:extLst>
          </p:cNvPr>
          <p:cNvSpPr/>
          <p:nvPr/>
        </p:nvSpPr>
        <p:spPr>
          <a:xfrm>
            <a:off x="4121550" y="6072183"/>
            <a:ext cx="8024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rgbClr val="0000FF"/>
                </a:solidFill>
                <a:latin typeface="+mj-lt"/>
              </a:rPr>
              <a:t>Kingma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and Welling, “Auto-Encoding Variational Bayes”, ICLR 2014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AFD5D45-51D6-4DAC-A882-55384259C52F}"/>
                  </a:ext>
                </a:extLst>
              </p:cNvPr>
              <p:cNvSpPr/>
              <p:nvPr/>
            </p:nvSpPr>
            <p:spPr>
              <a:xfrm>
                <a:off x="8702369" y="2373796"/>
                <a:ext cx="3210623" cy="445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 </m:t>
                    </m:r>
                    <m:r>
                      <a:rPr lang="en-US" sz="200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4">
                        <a:lumMod val="75000"/>
                      </a:schemeClr>
                    </a:solidFill>
                  </a:rPr>
                  <a:t> “Elbow”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(4)</a:t>
                </a:r>
                <a:endParaRPr lang="en-US" sz="20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AFD5D45-51D6-4DAC-A882-55384259C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369" y="2373796"/>
                <a:ext cx="3210623" cy="445635"/>
              </a:xfrm>
              <a:prstGeom prst="rect">
                <a:avLst/>
              </a:prstGeom>
              <a:blipFill>
                <a:blip r:embed="rId5"/>
                <a:stretch>
                  <a:fillRect l="-951" t="-2703" b="-162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896541E7-8A45-4255-ADCE-93F890534DB8}"/>
              </a:ext>
            </a:extLst>
          </p:cNvPr>
          <p:cNvSpPr/>
          <p:nvPr/>
        </p:nvSpPr>
        <p:spPr>
          <a:xfrm>
            <a:off x="2998381" y="2286562"/>
            <a:ext cx="5546889" cy="620102"/>
          </a:xfrm>
          <a:custGeom>
            <a:avLst/>
            <a:gdLst>
              <a:gd name="connsiteX0" fmla="*/ 0 w 5546889"/>
              <a:gd name="connsiteY0" fmla="*/ 0 h 620102"/>
              <a:gd name="connsiteX1" fmla="*/ 693361 w 5546889"/>
              <a:gd name="connsiteY1" fmla="*/ 0 h 620102"/>
              <a:gd name="connsiteX2" fmla="*/ 1386722 w 5546889"/>
              <a:gd name="connsiteY2" fmla="*/ 0 h 620102"/>
              <a:gd name="connsiteX3" fmla="*/ 2024614 w 5546889"/>
              <a:gd name="connsiteY3" fmla="*/ 0 h 620102"/>
              <a:gd name="connsiteX4" fmla="*/ 2551569 w 5546889"/>
              <a:gd name="connsiteY4" fmla="*/ 0 h 620102"/>
              <a:gd name="connsiteX5" fmla="*/ 3355868 w 5546889"/>
              <a:gd name="connsiteY5" fmla="*/ 0 h 620102"/>
              <a:gd name="connsiteX6" fmla="*/ 4049229 w 5546889"/>
              <a:gd name="connsiteY6" fmla="*/ 0 h 620102"/>
              <a:gd name="connsiteX7" fmla="*/ 4687121 w 5546889"/>
              <a:gd name="connsiteY7" fmla="*/ 0 h 620102"/>
              <a:gd name="connsiteX8" fmla="*/ 5546889 w 5546889"/>
              <a:gd name="connsiteY8" fmla="*/ 0 h 620102"/>
              <a:gd name="connsiteX9" fmla="*/ 5546889 w 5546889"/>
              <a:gd name="connsiteY9" fmla="*/ 620102 h 620102"/>
              <a:gd name="connsiteX10" fmla="*/ 4853528 w 5546889"/>
              <a:gd name="connsiteY10" fmla="*/ 620102 h 620102"/>
              <a:gd name="connsiteX11" fmla="*/ 4215636 w 5546889"/>
              <a:gd name="connsiteY11" fmla="*/ 620102 h 620102"/>
              <a:gd name="connsiteX12" fmla="*/ 3633212 w 5546889"/>
              <a:gd name="connsiteY12" fmla="*/ 620102 h 620102"/>
              <a:gd name="connsiteX13" fmla="*/ 2828913 w 5546889"/>
              <a:gd name="connsiteY13" fmla="*/ 620102 h 620102"/>
              <a:gd name="connsiteX14" fmla="*/ 2024614 w 5546889"/>
              <a:gd name="connsiteY14" fmla="*/ 620102 h 620102"/>
              <a:gd name="connsiteX15" fmla="*/ 1386722 w 5546889"/>
              <a:gd name="connsiteY15" fmla="*/ 620102 h 620102"/>
              <a:gd name="connsiteX16" fmla="*/ 748830 w 5546889"/>
              <a:gd name="connsiteY16" fmla="*/ 620102 h 620102"/>
              <a:gd name="connsiteX17" fmla="*/ 0 w 5546889"/>
              <a:gd name="connsiteY17" fmla="*/ 620102 h 620102"/>
              <a:gd name="connsiteX18" fmla="*/ 0 w 5546889"/>
              <a:gd name="connsiteY18" fmla="*/ 0 h 6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46889" h="620102" extrusionOk="0">
                <a:moveTo>
                  <a:pt x="0" y="0"/>
                </a:moveTo>
                <a:cubicBezTo>
                  <a:pt x="161709" y="-20465"/>
                  <a:pt x="500626" y="-32903"/>
                  <a:pt x="693361" y="0"/>
                </a:cubicBezTo>
                <a:cubicBezTo>
                  <a:pt x="886096" y="32903"/>
                  <a:pt x="1209517" y="18515"/>
                  <a:pt x="1386722" y="0"/>
                </a:cubicBezTo>
                <a:cubicBezTo>
                  <a:pt x="1563927" y="-18515"/>
                  <a:pt x="1713183" y="22088"/>
                  <a:pt x="2024614" y="0"/>
                </a:cubicBezTo>
                <a:cubicBezTo>
                  <a:pt x="2336045" y="-22088"/>
                  <a:pt x="2400730" y="-12582"/>
                  <a:pt x="2551569" y="0"/>
                </a:cubicBezTo>
                <a:cubicBezTo>
                  <a:pt x="2702409" y="12582"/>
                  <a:pt x="3053548" y="4721"/>
                  <a:pt x="3355868" y="0"/>
                </a:cubicBezTo>
                <a:cubicBezTo>
                  <a:pt x="3658188" y="-4721"/>
                  <a:pt x="3734278" y="-21196"/>
                  <a:pt x="4049229" y="0"/>
                </a:cubicBezTo>
                <a:cubicBezTo>
                  <a:pt x="4364180" y="21196"/>
                  <a:pt x="4455397" y="2391"/>
                  <a:pt x="4687121" y="0"/>
                </a:cubicBezTo>
                <a:cubicBezTo>
                  <a:pt x="4918845" y="-2391"/>
                  <a:pt x="5166737" y="13621"/>
                  <a:pt x="5546889" y="0"/>
                </a:cubicBezTo>
                <a:cubicBezTo>
                  <a:pt x="5549294" y="149072"/>
                  <a:pt x="5570562" y="461203"/>
                  <a:pt x="5546889" y="620102"/>
                </a:cubicBezTo>
                <a:cubicBezTo>
                  <a:pt x="5360266" y="626144"/>
                  <a:pt x="5141607" y="587456"/>
                  <a:pt x="4853528" y="620102"/>
                </a:cubicBezTo>
                <a:cubicBezTo>
                  <a:pt x="4565449" y="652748"/>
                  <a:pt x="4463380" y="597954"/>
                  <a:pt x="4215636" y="620102"/>
                </a:cubicBezTo>
                <a:cubicBezTo>
                  <a:pt x="3967892" y="642250"/>
                  <a:pt x="3751886" y="598129"/>
                  <a:pt x="3633212" y="620102"/>
                </a:cubicBezTo>
                <a:cubicBezTo>
                  <a:pt x="3514538" y="642075"/>
                  <a:pt x="3050705" y="585672"/>
                  <a:pt x="2828913" y="620102"/>
                </a:cubicBezTo>
                <a:cubicBezTo>
                  <a:pt x="2607121" y="654532"/>
                  <a:pt x="2370334" y="585844"/>
                  <a:pt x="2024614" y="620102"/>
                </a:cubicBezTo>
                <a:cubicBezTo>
                  <a:pt x="1678894" y="654360"/>
                  <a:pt x="1543936" y="650020"/>
                  <a:pt x="1386722" y="620102"/>
                </a:cubicBezTo>
                <a:cubicBezTo>
                  <a:pt x="1229508" y="590184"/>
                  <a:pt x="945603" y="603897"/>
                  <a:pt x="748830" y="620102"/>
                </a:cubicBezTo>
                <a:cubicBezTo>
                  <a:pt x="552057" y="636307"/>
                  <a:pt x="279137" y="597238"/>
                  <a:pt x="0" y="620102"/>
                </a:cubicBezTo>
                <a:cubicBezTo>
                  <a:pt x="-18735" y="372466"/>
                  <a:pt x="27822" y="269824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979038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4BACBC-F8AE-4853-8B52-E97BF7A33B7E}"/>
                  </a:ext>
                </a:extLst>
              </p:cNvPr>
              <p:cNvSpPr/>
              <p:nvPr/>
            </p:nvSpPr>
            <p:spPr>
              <a:xfrm>
                <a:off x="8702369" y="3177865"/>
                <a:ext cx="14623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(3)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64BACBC-F8AE-4853-8B52-E97BF7A33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369" y="3177865"/>
                <a:ext cx="1462355" cy="400110"/>
              </a:xfrm>
              <a:prstGeom prst="rect">
                <a:avLst/>
              </a:prstGeom>
              <a:blipFill>
                <a:blip r:embed="rId6"/>
                <a:stretch>
                  <a:fillRect l="-2092" t="-1515" b="-2121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9E07D0B-273D-4C3A-91CB-FE34CFF31688}"/>
              </a:ext>
            </a:extLst>
          </p:cNvPr>
          <p:cNvSpPr/>
          <p:nvPr/>
        </p:nvSpPr>
        <p:spPr>
          <a:xfrm>
            <a:off x="3650512" y="3067869"/>
            <a:ext cx="3728484" cy="620102"/>
          </a:xfrm>
          <a:custGeom>
            <a:avLst/>
            <a:gdLst>
              <a:gd name="connsiteX0" fmla="*/ 0 w 3728484"/>
              <a:gd name="connsiteY0" fmla="*/ 0 h 620102"/>
              <a:gd name="connsiteX1" fmla="*/ 621414 w 3728484"/>
              <a:gd name="connsiteY1" fmla="*/ 0 h 620102"/>
              <a:gd name="connsiteX2" fmla="*/ 1242828 w 3728484"/>
              <a:gd name="connsiteY2" fmla="*/ 0 h 620102"/>
              <a:gd name="connsiteX3" fmla="*/ 1826957 w 3728484"/>
              <a:gd name="connsiteY3" fmla="*/ 0 h 620102"/>
              <a:gd name="connsiteX4" fmla="*/ 2336517 w 3728484"/>
              <a:gd name="connsiteY4" fmla="*/ 0 h 620102"/>
              <a:gd name="connsiteX5" fmla="*/ 3032500 w 3728484"/>
              <a:gd name="connsiteY5" fmla="*/ 0 h 620102"/>
              <a:gd name="connsiteX6" fmla="*/ 3728484 w 3728484"/>
              <a:gd name="connsiteY6" fmla="*/ 0 h 620102"/>
              <a:gd name="connsiteX7" fmla="*/ 3728484 w 3728484"/>
              <a:gd name="connsiteY7" fmla="*/ 620102 h 620102"/>
              <a:gd name="connsiteX8" fmla="*/ 3144355 w 3728484"/>
              <a:gd name="connsiteY8" fmla="*/ 620102 h 620102"/>
              <a:gd name="connsiteX9" fmla="*/ 2522941 w 3728484"/>
              <a:gd name="connsiteY9" fmla="*/ 620102 h 620102"/>
              <a:gd name="connsiteX10" fmla="*/ 2013381 w 3728484"/>
              <a:gd name="connsiteY10" fmla="*/ 620102 h 620102"/>
              <a:gd name="connsiteX11" fmla="*/ 1429252 w 3728484"/>
              <a:gd name="connsiteY11" fmla="*/ 620102 h 620102"/>
              <a:gd name="connsiteX12" fmla="*/ 882408 w 3728484"/>
              <a:gd name="connsiteY12" fmla="*/ 620102 h 620102"/>
              <a:gd name="connsiteX13" fmla="*/ 0 w 3728484"/>
              <a:gd name="connsiteY13" fmla="*/ 620102 h 620102"/>
              <a:gd name="connsiteX14" fmla="*/ 0 w 3728484"/>
              <a:gd name="connsiteY14" fmla="*/ 0 h 62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28484" h="620102" extrusionOk="0">
                <a:moveTo>
                  <a:pt x="0" y="0"/>
                </a:moveTo>
                <a:cubicBezTo>
                  <a:pt x="298099" y="8091"/>
                  <a:pt x="414573" y="-2769"/>
                  <a:pt x="621414" y="0"/>
                </a:cubicBezTo>
                <a:cubicBezTo>
                  <a:pt x="828255" y="2769"/>
                  <a:pt x="1042014" y="15202"/>
                  <a:pt x="1242828" y="0"/>
                </a:cubicBezTo>
                <a:cubicBezTo>
                  <a:pt x="1443642" y="-15202"/>
                  <a:pt x="1563002" y="-3772"/>
                  <a:pt x="1826957" y="0"/>
                </a:cubicBezTo>
                <a:cubicBezTo>
                  <a:pt x="2090912" y="3772"/>
                  <a:pt x="2151743" y="19621"/>
                  <a:pt x="2336517" y="0"/>
                </a:cubicBezTo>
                <a:cubicBezTo>
                  <a:pt x="2521291" y="-19621"/>
                  <a:pt x="2745948" y="30521"/>
                  <a:pt x="3032500" y="0"/>
                </a:cubicBezTo>
                <a:cubicBezTo>
                  <a:pt x="3319052" y="-30521"/>
                  <a:pt x="3538458" y="-17600"/>
                  <a:pt x="3728484" y="0"/>
                </a:cubicBezTo>
                <a:cubicBezTo>
                  <a:pt x="3724083" y="197923"/>
                  <a:pt x="3701529" y="412742"/>
                  <a:pt x="3728484" y="620102"/>
                </a:cubicBezTo>
                <a:cubicBezTo>
                  <a:pt x="3594554" y="645828"/>
                  <a:pt x="3261466" y="614158"/>
                  <a:pt x="3144355" y="620102"/>
                </a:cubicBezTo>
                <a:cubicBezTo>
                  <a:pt x="3027244" y="626046"/>
                  <a:pt x="2802755" y="591012"/>
                  <a:pt x="2522941" y="620102"/>
                </a:cubicBezTo>
                <a:cubicBezTo>
                  <a:pt x="2243127" y="649192"/>
                  <a:pt x="2266405" y="614587"/>
                  <a:pt x="2013381" y="620102"/>
                </a:cubicBezTo>
                <a:cubicBezTo>
                  <a:pt x="1760357" y="625617"/>
                  <a:pt x="1577793" y="607053"/>
                  <a:pt x="1429252" y="620102"/>
                </a:cubicBezTo>
                <a:cubicBezTo>
                  <a:pt x="1280711" y="633151"/>
                  <a:pt x="1025295" y="641891"/>
                  <a:pt x="882408" y="620102"/>
                </a:cubicBezTo>
                <a:cubicBezTo>
                  <a:pt x="739521" y="598313"/>
                  <a:pt x="291199" y="584432"/>
                  <a:pt x="0" y="620102"/>
                </a:cubicBezTo>
                <a:cubicBezTo>
                  <a:pt x="-4084" y="470558"/>
                  <a:pt x="23797" y="221465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979038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70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43074F5B-E125-4EE1-B586-EDE9BC8ABD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3559785"/>
            <a:ext cx="11101917" cy="165654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Train to maximize lower bound</a:t>
            </a:r>
            <a:endParaRPr lang="id-ID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52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Autoencoder: Math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2501" y="2331002"/>
                <a:ext cx="7881580" cy="552715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≥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4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sz="24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4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01" y="2331002"/>
                <a:ext cx="7881580" cy="552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5E4378A-183E-4A6C-B2BF-67DBB0F825BA}"/>
              </a:ext>
            </a:extLst>
          </p:cNvPr>
          <p:cNvSpPr/>
          <p:nvPr/>
        </p:nvSpPr>
        <p:spPr>
          <a:xfrm>
            <a:off x="4121550" y="6072183"/>
            <a:ext cx="8024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rgbClr val="0000FF"/>
                </a:solidFill>
                <a:latin typeface="+mj-lt"/>
              </a:rPr>
              <a:t>Kingma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and Welling, “Auto-Encoding Variational Bayes”, ICLR 2014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E57B61-DA31-4BF0-A95C-CC75A31974DA}"/>
                  </a:ext>
                </a:extLst>
              </p:cNvPr>
              <p:cNvSpPr txBox="1"/>
              <p:nvPr/>
            </p:nvSpPr>
            <p:spPr>
              <a:xfrm>
                <a:off x="4677473" y="3559785"/>
                <a:ext cx="4506608" cy="1320560"/>
              </a:xfrm>
              <a:custGeom>
                <a:avLst/>
                <a:gdLst>
                  <a:gd name="connsiteX0" fmla="*/ 0 w 4506608"/>
                  <a:gd name="connsiteY0" fmla="*/ 0 h 1320560"/>
                  <a:gd name="connsiteX1" fmla="*/ 553669 w 4506608"/>
                  <a:gd name="connsiteY1" fmla="*/ 0 h 1320560"/>
                  <a:gd name="connsiteX2" fmla="*/ 1062272 w 4506608"/>
                  <a:gd name="connsiteY2" fmla="*/ 0 h 1320560"/>
                  <a:gd name="connsiteX3" fmla="*/ 1615941 w 4506608"/>
                  <a:gd name="connsiteY3" fmla="*/ 0 h 1320560"/>
                  <a:gd name="connsiteX4" fmla="*/ 2214676 w 4506608"/>
                  <a:gd name="connsiteY4" fmla="*/ 0 h 1320560"/>
                  <a:gd name="connsiteX5" fmla="*/ 2768345 w 4506608"/>
                  <a:gd name="connsiteY5" fmla="*/ 0 h 1320560"/>
                  <a:gd name="connsiteX6" fmla="*/ 3457212 w 4506608"/>
                  <a:gd name="connsiteY6" fmla="*/ 0 h 1320560"/>
                  <a:gd name="connsiteX7" fmla="*/ 4506608 w 4506608"/>
                  <a:gd name="connsiteY7" fmla="*/ 0 h 1320560"/>
                  <a:gd name="connsiteX8" fmla="*/ 4506608 w 4506608"/>
                  <a:gd name="connsiteY8" fmla="*/ 620663 h 1320560"/>
                  <a:gd name="connsiteX9" fmla="*/ 4506608 w 4506608"/>
                  <a:gd name="connsiteY9" fmla="*/ 1320560 h 1320560"/>
                  <a:gd name="connsiteX10" fmla="*/ 3952939 w 4506608"/>
                  <a:gd name="connsiteY10" fmla="*/ 1320560 h 1320560"/>
                  <a:gd name="connsiteX11" fmla="*/ 3444336 w 4506608"/>
                  <a:gd name="connsiteY11" fmla="*/ 1320560 h 1320560"/>
                  <a:gd name="connsiteX12" fmla="*/ 2935733 w 4506608"/>
                  <a:gd name="connsiteY12" fmla="*/ 1320560 h 1320560"/>
                  <a:gd name="connsiteX13" fmla="*/ 2246866 w 4506608"/>
                  <a:gd name="connsiteY13" fmla="*/ 1320560 h 1320560"/>
                  <a:gd name="connsiteX14" fmla="*/ 1603065 w 4506608"/>
                  <a:gd name="connsiteY14" fmla="*/ 1320560 h 1320560"/>
                  <a:gd name="connsiteX15" fmla="*/ 869132 w 4506608"/>
                  <a:gd name="connsiteY15" fmla="*/ 1320560 h 1320560"/>
                  <a:gd name="connsiteX16" fmla="*/ 0 w 4506608"/>
                  <a:gd name="connsiteY16" fmla="*/ 1320560 h 1320560"/>
                  <a:gd name="connsiteX17" fmla="*/ 0 w 4506608"/>
                  <a:gd name="connsiteY17" fmla="*/ 633869 h 1320560"/>
                  <a:gd name="connsiteX18" fmla="*/ 0 w 4506608"/>
                  <a:gd name="connsiteY18" fmla="*/ 0 h 132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506608" h="1320560" fill="none" extrusionOk="0">
                    <a:moveTo>
                      <a:pt x="0" y="0"/>
                    </a:moveTo>
                    <a:cubicBezTo>
                      <a:pt x="152753" y="-3853"/>
                      <a:pt x="351225" y="24510"/>
                      <a:pt x="553669" y="0"/>
                    </a:cubicBezTo>
                    <a:cubicBezTo>
                      <a:pt x="756113" y="-24510"/>
                      <a:pt x="914550" y="-12702"/>
                      <a:pt x="1062272" y="0"/>
                    </a:cubicBezTo>
                    <a:cubicBezTo>
                      <a:pt x="1209994" y="12702"/>
                      <a:pt x="1361820" y="-4449"/>
                      <a:pt x="1615941" y="0"/>
                    </a:cubicBezTo>
                    <a:cubicBezTo>
                      <a:pt x="1870062" y="4449"/>
                      <a:pt x="2078254" y="-13852"/>
                      <a:pt x="2214676" y="0"/>
                    </a:cubicBezTo>
                    <a:cubicBezTo>
                      <a:pt x="2351099" y="13852"/>
                      <a:pt x="2577131" y="-10414"/>
                      <a:pt x="2768345" y="0"/>
                    </a:cubicBezTo>
                    <a:cubicBezTo>
                      <a:pt x="2959559" y="10414"/>
                      <a:pt x="3147772" y="19592"/>
                      <a:pt x="3457212" y="0"/>
                    </a:cubicBezTo>
                    <a:cubicBezTo>
                      <a:pt x="3766652" y="-19592"/>
                      <a:pt x="4143048" y="21226"/>
                      <a:pt x="4506608" y="0"/>
                    </a:cubicBezTo>
                    <a:cubicBezTo>
                      <a:pt x="4481538" y="139031"/>
                      <a:pt x="4502206" y="377288"/>
                      <a:pt x="4506608" y="620663"/>
                    </a:cubicBezTo>
                    <a:cubicBezTo>
                      <a:pt x="4511010" y="864038"/>
                      <a:pt x="4485763" y="1060209"/>
                      <a:pt x="4506608" y="1320560"/>
                    </a:cubicBezTo>
                    <a:cubicBezTo>
                      <a:pt x="4286690" y="1315017"/>
                      <a:pt x="4079571" y="1313582"/>
                      <a:pt x="3952939" y="1320560"/>
                    </a:cubicBezTo>
                    <a:cubicBezTo>
                      <a:pt x="3826307" y="1327538"/>
                      <a:pt x="3657880" y="1340207"/>
                      <a:pt x="3444336" y="1320560"/>
                    </a:cubicBezTo>
                    <a:cubicBezTo>
                      <a:pt x="3230792" y="1300913"/>
                      <a:pt x="3064693" y="1307664"/>
                      <a:pt x="2935733" y="1320560"/>
                    </a:cubicBezTo>
                    <a:cubicBezTo>
                      <a:pt x="2806773" y="1333456"/>
                      <a:pt x="2564674" y="1307040"/>
                      <a:pt x="2246866" y="1320560"/>
                    </a:cubicBezTo>
                    <a:cubicBezTo>
                      <a:pt x="1929058" y="1334080"/>
                      <a:pt x="1796405" y="1307064"/>
                      <a:pt x="1603065" y="1320560"/>
                    </a:cubicBezTo>
                    <a:cubicBezTo>
                      <a:pt x="1409725" y="1334056"/>
                      <a:pt x="1062177" y="1331533"/>
                      <a:pt x="869132" y="1320560"/>
                    </a:cubicBezTo>
                    <a:cubicBezTo>
                      <a:pt x="676087" y="1309587"/>
                      <a:pt x="272539" y="1315416"/>
                      <a:pt x="0" y="1320560"/>
                    </a:cubicBezTo>
                    <a:cubicBezTo>
                      <a:pt x="30638" y="1024262"/>
                      <a:pt x="-33288" y="923693"/>
                      <a:pt x="0" y="633869"/>
                    </a:cubicBezTo>
                    <a:cubicBezTo>
                      <a:pt x="33288" y="344045"/>
                      <a:pt x="-25436" y="273491"/>
                      <a:pt x="0" y="0"/>
                    </a:cubicBezTo>
                    <a:close/>
                  </a:path>
                  <a:path w="4506608" h="1320560" stroke="0" extrusionOk="0">
                    <a:moveTo>
                      <a:pt x="0" y="0"/>
                    </a:moveTo>
                    <a:cubicBezTo>
                      <a:pt x="193281" y="16172"/>
                      <a:pt x="478237" y="17253"/>
                      <a:pt x="598735" y="0"/>
                    </a:cubicBezTo>
                    <a:cubicBezTo>
                      <a:pt x="719234" y="-17253"/>
                      <a:pt x="1175616" y="-34060"/>
                      <a:pt x="1332668" y="0"/>
                    </a:cubicBezTo>
                    <a:cubicBezTo>
                      <a:pt x="1489720" y="34060"/>
                      <a:pt x="1701078" y="9376"/>
                      <a:pt x="2066602" y="0"/>
                    </a:cubicBezTo>
                    <a:cubicBezTo>
                      <a:pt x="2432126" y="-9376"/>
                      <a:pt x="2550636" y="8137"/>
                      <a:pt x="2710403" y="0"/>
                    </a:cubicBezTo>
                    <a:cubicBezTo>
                      <a:pt x="2870170" y="-8137"/>
                      <a:pt x="3068676" y="13311"/>
                      <a:pt x="3264072" y="0"/>
                    </a:cubicBezTo>
                    <a:cubicBezTo>
                      <a:pt x="3459468" y="-13311"/>
                      <a:pt x="3562336" y="-5490"/>
                      <a:pt x="3817741" y="0"/>
                    </a:cubicBezTo>
                    <a:cubicBezTo>
                      <a:pt x="4073146" y="5490"/>
                      <a:pt x="4167672" y="-23488"/>
                      <a:pt x="4506608" y="0"/>
                    </a:cubicBezTo>
                    <a:cubicBezTo>
                      <a:pt x="4477714" y="188195"/>
                      <a:pt x="4520594" y="384300"/>
                      <a:pt x="4506608" y="633869"/>
                    </a:cubicBezTo>
                    <a:cubicBezTo>
                      <a:pt x="4492622" y="883438"/>
                      <a:pt x="4508718" y="1008370"/>
                      <a:pt x="4506608" y="1320560"/>
                    </a:cubicBezTo>
                    <a:cubicBezTo>
                      <a:pt x="4179256" y="1346292"/>
                      <a:pt x="3942989" y="1287670"/>
                      <a:pt x="3772675" y="1320560"/>
                    </a:cubicBezTo>
                    <a:cubicBezTo>
                      <a:pt x="3602361" y="1353450"/>
                      <a:pt x="3269093" y="1346117"/>
                      <a:pt x="3128874" y="1320560"/>
                    </a:cubicBezTo>
                    <a:cubicBezTo>
                      <a:pt x="2988655" y="1295003"/>
                      <a:pt x="2846702" y="1344863"/>
                      <a:pt x="2620271" y="1320560"/>
                    </a:cubicBezTo>
                    <a:cubicBezTo>
                      <a:pt x="2393840" y="1296257"/>
                      <a:pt x="2081108" y="1344963"/>
                      <a:pt x="1931403" y="1320560"/>
                    </a:cubicBezTo>
                    <a:cubicBezTo>
                      <a:pt x="1781698" y="1296157"/>
                      <a:pt x="1450641" y="1318701"/>
                      <a:pt x="1242536" y="1320560"/>
                    </a:cubicBezTo>
                    <a:cubicBezTo>
                      <a:pt x="1034431" y="1322419"/>
                      <a:pt x="708963" y="1289217"/>
                      <a:pt x="553669" y="1320560"/>
                    </a:cubicBezTo>
                    <a:cubicBezTo>
                      <a:pt x="398375" y="1351903"/>
                      <a:pt x="208152" y="1311663"/>
                      <a:pt x="0" y="1320560"/>
                    </a:cubicBezTo>
                    <a:cubicBezTo>
                      <a:pt x="28808" y="1078298"/>
                      <a:pt x="-18172" y="831525"/>
                      <a:pt x="0" y="660280"/>
                    </a:cubicBezTo>
                    <a:cubicBezTo>
                      <a:pt x="18172" y="489035"/>
                      <a:pt x="-15856" y="181525"/>
                      <a:pt x="0" y="0"/>
                    </a:cubicBez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40102013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E57B61-DA31-4BF0-A95C-CC75A3197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473" y="3559785"/>
                <a:ext cx="4506608" cy="1320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extLst>
                  <a:ext uri="{C807C97D-BFC1-408E-A445-0C87EB9F89A2}">
                    <ask:lineSketchStyleProps xmlns:ask="http://schemas.microsoft.com/office/drawing/2018/sketchyshapes" sd="4010201338">
                      <a:custGeom>
                        <a:avLst/>
                        <a:gdLst>
                          <a:gd name="connsiteX0" fmla="*/ 0 w 4506608"/>
                          <a:gd name="connsiteY0" fmla="*/ 0 h 1320560"/>
                          <a:gd name="connsiteX1" fmla="*/ 553669 w 4506608"/>
                          <a:gd name="connsiteY1" fmla="*/ 0 h 1320560"/>
                          <a:gd name="connsiteX2" fmla="*/ 1062272 w 4506608"/>
                          <a:gd name="connsiteY2" fmla="*/ 0 h 1320560"/>
                          <a:gd name="connsiteX3" fmla="*/ 1615941 w 4506608"/>
                          <a:gd name="connsiteY3" fmla="*/ 0 h 1320560"/>
                          <a:gd name="connsiteX4" fmla="*/ 2214676 w 4506608"/>
                          <a:gd name="connsiteY4" fmla="*/ 0 h 1320560"/>
                          <a:gd name="connsiteX5" fmla="*/ 2768345 w 4506608"/>
                          <a:gd name="connsiteY5" fmla="*/ 0 h 1320560"/>
                          <a:gd name="connsiteX6" fmla="*/ 3457212 w 4506608"/>
                          <a:gd name="connsiteY6" fmla="*/ 0 h 1320560"/>
                          <a:gd name="connsiteX7" fmla="*/ 4506608 w 4506608"/>
                          <a:gd name="connsiteY7" fmla="*/ 0 h 1320560"/>
                          <a:gd name="connsiteX8" fmla="*/ 4506608 w 4506608"/>
                          <a:gd name="connsiteY8" fmla="*/ 620663 h 1320560"/>
                          <a:gd name="connsiteX9" fmla="*/ 4506608 w 4506608"/>
                          <a:gd name="connsiteY9" fmla="*/ 1320560 h 1320560"/>
                          <a:gd name="connsiteX10" fmla="*/ 3952939 w 4506608"/>
                          <a:gd name="connsiteY10" fmla="*/ 1320560 h 1320560"/>
                          <a:gd name="connsiteX11" fmla="*/ 3444336 w 4506608"/>
                          <a:gd name="connsiteY11" fmla="*/ 1320560 h 1320560"/>
                          <a:gd name="connsiteX12" fmla="*/ 2935733 w 4506608"/>
                          <a:gd name="connsiteY12" fmla="*/ 1320560 h 1320560"/>
                          <a:gd name="connsiteX13" fmla="*/ 2246866 w 4506608"/>
                          <a:gd name="connsiteY13" fmla="*/ 1320560 h 1320560"/>
                          <a:gd name="connsiteX14" fmla="*/ 1603065 w 4506608"/>
                          <a:gd name="connsiteY14" fmla="*/ 1320560 h 1320560"/>
                          <a:gd name="connsiteX15" fmla="*/ 869132 w 4506608"/>
                          <a:gd name="connsiteY15" fmla="*/ 1320560 h 1320560"/>
                          <a:gd name="connsiteX16" fmla="*/ 0 w 4506608"/>
                          <a:gd name="connsiteY16" fmla="*/ 1320560 h 1320560"/>
                          <a:gd name="connsiteX17" fmla="*/ 0 w 4506608"/>
                          <a:gd name="connsiteY17" fmla="*/ 633869 h 1320560"/>
                          <a:gd name="connsiteX18" fmla="*/ 0 w 4506608"/>
                          <a:gd name="connsiteY18" fmla="*/ 0 h 13205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06608" h="1320560" fill="none" extrusionOk="0">
                            <a:moveTo>
                              <a:pt x="0" y="0"/>
                            </a:moveTo>
                            <a:cubicBezTo>
                              <a:pt x="152753" y="-3853"/>
                              <a:pt x="351225" y="24510"/>
                              <a:pt x="553669" y="0"/>
                            </a:cubicBezTo>
                            <a:cubicBezTo>
                              <a:pt x="756113" y="-24510"/>
                              <a:pt x="914550" y="-12702"/>
                              <a:pt x="1062272" y="0"/>
                            </a:cubicBezTo>
                            <a:cubicBezTo>
                              <a:pt x="1209994" y="12702"/>
                              <a:pt x="1361820" y="-4449"/>
                              <a:pt x="1615941" y="0"/>
                            </a:cubicBezTo>
                            <a:cubicBezTo>
                              <a:pt x="1870062" y="4449"/>
                              <a:pt x="2078254" y="-13852"/>
                              <a:pt x="2214676" y="0"/>
                            </a:cubicBezTo>
                            <a:cubicBezTo>
                              <a:pt x="2351099" y="13852"/>
                              <a:pt x="2577131" y="-10414"/>
                              <a:pt x="2768345" y="0"/>
                            </a:cubicBezTo>
                            <a:cubicBezTo>
                              <a:pt x="2959559" y="10414"/>
                              <a:pt x="3147772" y="19592"/>
                              <a:pt x="3457212" y="0"/>
                            </a:cubicBezTo>
                            <a:cubicBezTo>
                              <a:pt x="3766652" y="-19592"/>
                              <a:pt x="4143048" y="21226"/>
                              <a:pt x="4506608" y="0"/>
                            </a:cubicBezTo>
                            <a:cubicBezTo>
                              <a:pt x="4481538" y="139031"/>
                              <a:pt x="4502206" y="377288"/>
                              <a:pt x="4506608" y="620663"/>
                            </a:cubicBezTo>
                            <a:cubicBezTo>
                              <a:pt x="4511010" y="864038"/>
                              <a:pt x="4485763" y="1060209"/>
                              <a:pt x="4506608" y="1320560"/>
                            </a:cubicBezTo>
                            <a:cubicBezTo>
                              <a:pt x="4286690" y="1315017"/>
                              <a:pt x="4079571" y="1313582"/>
                              <a:pt x="3952939" y="1320560"/>
                            </a:cubicBezTo>
                            <a:cubicBezTo>
                              <a:pt x="3826307" y="1327538"/>
                              <a:pt x="3657880" y="1340207"/>
                              <a:pt x="3444336" y="1320560"/>
                            </a:cubicBezTo>
                            <a:cubicBezTo>
                              <a:pt x="3230792" y="1300913"/>
                              <a:pt x="3064693" y="1307664"/>
                              <a:pt x="2935733" y="1320560"/>
                            </a:cubicBezTo>
                            <a:cubicBezTo>
                              <a:pt x="2806773" y="1333456"/>
                              <a:pt x="2564674" y="1307040"/>
                              <a:pt x="2246866" y="1320560"/>
                            </a:cubicBezTo>
                            <a:cubicBezTo>
                              <a:pt x="1929058" y="1334080"/>
                              <a:pt x="1796405" y="1307064"/>
                              <a:pt x="1603065" y="1320560"/>
                            </a:cubicBezTo>
                            <a:cubicBezTo>
                              <a:pt x="1409725" y="1334056"/>
                              <a:pt x="1062177" y="1331533"/>
                              <a:pt x="869132" y="1320560"/>
                            </a:cubicBezTo>
                            <a:cubicBezTo>
                              <a:pt x="676087" y="1309587"/>
                              <a:pt x="272539" y="1315416"/>
                              <a:pt x="0" y="1320560"/>
                            </a:cubicBezTo>
                            <a:cubicBezTo>
                              <a:pt x="30638" y="1024262"/>
                              <a:pt x="-33288" y="923693"/>
                              <a:pt x="0" y="633869"/>
                            </a:cubicBezTo>
                            <a:cubicBezTo>
                              <a:pt x="33288" y="344045"/>
                              <a:pt x="-25436" y="273491"/>
                              <a:pt x="0" y="0"/>
                            </a:cubicBezTo>
                            <a:close/>
                          </a:path>
                          <a:path w="4506608" h="1320560" stroke="0" extrusionOk="0">
                            <a:moveTo>
                              <a:pt x="0" y="0"/>
                            </a:moveTo>
                            <a:cubicBezTo>
                              <a:pt x="193281" y="16172"/>
                              <a:pt x="478237" y="17253"/>
                              <a:pt x="598735" y="0"/>
                            </a:cubicBezTo>
                            <a:cubicBezTo>
                              <a:pt x="719234" y="-17253"/>
                              <a:pt x="1175616" y="-34060"/>
                              <a:pt x="1332668" y="0"/>
                            </a:cubicBezTo>
                            <a:cubicBezTo>
                              <a:pt x="1489720" y="34060"/>
                              <a:pt x="1701078" y="9376"/>
                              <a:pt x="2066602" y="0"/>
                            </a:cubicBezTo>
                            <a:cubicBezTo>
                              <a:pt x="2432126" y="-9376"/>
                              <a:pt x="2550636" y="8137"/>
                              <a:pt x="2710403" y="0"/>
                            </a:cubicBezTo>
                            <a:cubicBezTo>
                              <a:pt x="2870170" y="-8137"/>
                              <a:pt x="3068676" y="13311"/>
                              <a:pt x="3264072" y="0"/>
                            </a:cubicBezTo>
                            <a:cubicBezTo>
                              <a:pt x="3459468" y="-13311"/>
                              <a:pt x="3562336" y="-5490"/>
                              <a:pt x="3817741" y="0"/>
                            </a:cubicBezTo>
                            <a:cubicBezTo>
                              <a:pt x="4073146" y="5490"/>
                              <a:pt x="4167672" y="-23488"/>
                              <a:pt x="4506608" y="0"/>
                            </a:cubicBezTo>
                            <a:cubicBezTo>
                              <a:pt x="4477714" y="188195"/>
                              <a:pt x="4520594" y="384300"/>
                              <a:pt x="4506608" y="633869"/>
                            </a:cubicBezTo>
                            <a:cubicBezTo>
                              <a:pt x="4492622" y="883438"/>
                              <a:pt x="4508718" y="1008370"/>
                              <a:pt x="4506608" y="1320560"/>
                            </a:cubicBezTo>
                            <a:cubicBezTo>
                              <a:pt x="4179256" y="1346292"/>
                              <a:pt x="3942989" y="1287670"/>
                              <a:pt x="3772675" y="1320560"/>
                            </a:cubicBezTo>
                            <a:cubicBezTo>
                              <a:pt x="3602361" y="1353450"/>
                              <a:pt x="3269093" y="1346117"/>
                              <a:pt x="3128874" y="1320560"/>
                            </a:cubicBezTo>
                            <a:cubicBezTo>
                              <a:pt x="2988655" y="1295003"/>
                              <a:pt x="2846702" y="1344863"/>
                              <a:pt x="2620271" y="1320560"/>
                            </a:cubicBezTo>
                            <a:cubicBezTo>
                              <a:pt x="2393840" y="1296257"/>
                              <a:pt x="2081108" y="1344963"/>
                              <a:pt x="1931403" y="1320560"/>
                            </a:cubicBezTo>
                            <a:cubicBezTo>
                              <a:pt x="1781698" y="1296157"/>
                              <a:pt x="1450641" y="1318701"/>
                              <a:pt x="1242536" y="1320560"/>
                            </a:cubicBezTo>
                            <a:cubicBezTo>
                              <a:pt x="1034431" y="1322419"/>
                              <a:pt x="708963" y="1289217"/>
                              <a:pt x="553669" y="1320560"/>
                            </a:cubicBezTo>
                            <a:cubicBezTo>
                              <a:pt x="398375" y="1351903"/>
                              <a:pt x="208152" y="1311663"/>
                              <a:pt x="0" y="1320560"/>
                            </a:cubicBezTo>
                            <a:cubicBezTo>
                              <a:pt x="28808" y="1078298"/>
                              <a:pt x="-18172" y="831525"/>
                              <a:pt x="0" y="660280"/>
                            </a:cubicBezTo>
                            <a:cubicBezTo>
                              <a:pt x="18172" y="489035"/>
                              <a:pt x="-15856" y="1815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157815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53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Autoencoder: Forward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83355" y="5917582"/>
            <a:ext cx="1598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316846" y="4768179"/>
                <a:ext cx="754394" cy="365760"/>
              </a:xfrm>
              <a:custGeom>
                <a:avLst/>
                <a:gdLst>
                  <a:gd name="connsiteX0" fmla="*/ 0 w 754394"/>
                  <a:gd name="connsiteY0" fmla="*/ 0 h 365760"/>
                  <a:gd name="connsiteX1" fmla="*/ 377197 w 754394"/>
                  <a:gd name="connsiteY1" fmla="*/ 0 h 365760"/>
                  <a:gd name="connsiteX2" fmla="*/ 754394 w 754394"/>
                  <a:gd name="connsiteY2" fmla="*/ 0 h 365760"/>
                  <a:gd name="connsiteX3" fmla="*/ 754394 w 754394"/>
                  <a:gd name="connsiteY3" fmla="*/ 365760 h 365760"/>
                  <a:gd name="connsiteX4" fmla="*/ 362109 w 754394"/>
                  <a:gd name="connsiteY4" fmla="*/ 365760 h 365760"/>
                  <a:gd name="connsiteX5" fmla="*/ 0 w 754394"/>
                  <a:gd name="connsiteY5" fmla="*/ 365760 h 365760"/>
                  <a:gd name="connsiteX6" fmla="*/ 0 w 754394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394" h="365760" fill="none" extrusionOk="0">
                    <a:moveTo>
                      <a:pt x="0" y="0"/>
                    </a:moveTo>
                    <a:cubicBezTo>
                      <a:pt x="109801" y="-11318"/>
                      <a:pt x="279290" y="-5663"/>
                      <a:pt x="377197" y="0"/>
                    </a:cubicBezTo>
                    <a:cubicBezTo>
                      <a:pt x="475104" y="5663"/>
                      <a:pt x="595766" y="-10207"/>
                      <a:pt x="754394" y="0"/>
                    </a:cubicBezTo>
                    <a:cubicBezTo>
                      <a:pt x="766911" y="121516"/>
                      <a:pt x="768215" y="208395"/>
                      <a:pt x="754394" y="365760"/>
                    </a:cubicBezTo>
                    <a:cubicBezTo>
                      <a:pt x="568305" y="358155"/>
                      <a:pt x="507892" y="349562"/>
                      <a:pt x="362109" y="365760"/>
                    </a:cubicBezTo>
                    <a:cubicBezTo>
                      <a:pt x="216327" y="381958"/>
                      <a:pt x="89253" y="371756"/>
                      <a:pt x="0" y="365760"/>
                    </a:cubicBezTo>
                    <a:cubicBezTo>
                      <a:pt x="17807" y="230178"/>
                      <a:pt x="13580" y="157908"/>
                      <a:pt x="0" y="0"/>
                    </a:cubicBezTo>
                    <a:close/>
                  </a:path>
                  <a:path w="754394" h="365760" stroke="0" extrusionOk="0">
                    <a:moveTo>
                      <a:pt x="0" y="0"/>
                    </a:moveTo>
                    <a:cubicBezTo>
                      <a:pt x="174893" y="3104"/>
                      <a:pt x="250713" y="15195"/>
                      <a:pt x="377197" y="0"/>
                    </a:cubicBezTo>
                    <a:cubicBezTo>
                      <a:pt x="503681" y="-15195"/>
                      <a:pt x="569367" y="-8423"/>
                      <a:pt x="754394" y="0"/>
                    </a:cubicBezTo>
                    <a:cubicBezTo>
                      <a:pt x="767111" y="87100"/>
                      <a:pt x="754843" y="229575"/>
                      <a:pt x="754394" y="365760"/>
                    </a:cubicBezTo>
                    <a:cubicBezTo>
                      <a:pt x="669434" y="360728"/>
                      <a:pt x="455529" y="362538"/>
                      <a:pt x="377197" y="365760"/>
                    </a:cubicBezTo>
                    <a:cubicBezTo>
                      <a:pt x="298865" y="368982"/>
                      <a:pt x="108696" y="366533"/>
                      <a:pt x="0" y="365760"/>
                    </a:cubicBezTo>
                    <a:cubicBezTo>
                      <a:pt x="-4794" y="264960"/>
                      <a:pt x="11351" y="117623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830765156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846" y="4768179"/>
                <a:ext cx="754394" cy="365760"/>
              </a:xfrm>
              <a:prstGeom prst="rect">
                <a:avLst/>
              </a:prstGeom>
              <a:blipFill>
                <a:blip r:embed="rId2"/>
                <a:stretch>
                  <a:fillRect b="-7353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830765156">
                      <a:custGeom>
                        <a:avLst/>
                        <a:gdLst>
                          <a:gd name="connsiteX0" fmla="*/ 0 w 754394"/>
                          <a:gd name="connsiteY0" fmla="*/ 0 h 365760"/>
                          <a:gd name="connsiteX1" fmla="*/ 377197 w 754394"/>
                          <a:gd name="connsiteY1" fmla="*/ 0 h 365760"/>
                          <a:gd name="connsiteX2" fmla="*/ 754394 w 754394"/>
                          <a:gd name="connsiteY2" fmla="*/ 0 h 365760"/>
                          <a:gd name="connsiteX3" fmla="*/ 754394 w 754394"/>
                          <a:gd name="connsiteY3" fmla="*/ 365760 h 365760"/>
                          <a:gd name="connsiteX4" fmla="*/ 362109 w 754394"/>
                          <a:gd name="connsiteY4" fmla="*/ 365760 h 365760"/>
                          <a:gd name="connsiteX5" fmla="*/ 0 w 754394"/>
                          <a:gd name="connsiteY5" fmla="*/ 365760 h 365760"/>
                          <a:gd name="connsiteX6" fmla="*/ 0 w 754394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54394" h="365760" fill="none" extrusionOk="0">
                            <a:moveTo>
                              <a:pt x="0" y="0"/>
                            </a:moveTo>
                            <a:cubicBezTo>
                              <a:pt x="109801" y="-11318"/>
                              <a:pt x="279290" y="-5663"/>
                              <a:pt x="377197" y="0"/>
                            </a:cubicBezTo>
                            <a:cubicBezTo>
                              <a:pt x="475104" y="5663"/>
                              <a:pt x="595766" y="-10207"/>
                              <a:pt x="754394" y="0"/>
                            </a:cubicBezTo>
                            <a:cubicBezTo>
                              <a:pt x="766911" y="121516"/>
                              <a:pt x="768215" y="208395"/>
                              <a:pt x="754394" y="365760"/>
                            </a:cubicBezTo>
                            <a:cubicBezTo>
                              <a:pt x="568305" y="358155"/>
                              <a:pt x="507892" y="349562"/>
                              <a:pt x="362109" y="365760"/>
                            </a:cubicBezTo>
                            <a:cubicBezTo>
                              <a:pt x="216327" y="381958"/>
                              <a:pt x="89253" y="371756"/>
                              <a:pt x="0" y="365760"/>
                            </a:cubicBezTo>
                            <a:cubicBezTo>
                              <a:pt x="17807" y="230178"/>
                              <a:pt x="13580" y="157908"/>
                              <a:pt x="0" y="0"/>
                            </a:cubicBezTo>
                            <a:close/>
                          </a:path>
                          <a:path w="754394" h="365760" stroke="0" extrusionOk="0">
                            <a:moveTo>
                              <a:pt x="0" y="0"/>
                            </a:moveTo>
                            <a:cubicBezTo>
                              <a:pt x="174893" y="3104"/>
                              <a:pt x="250713" y="15195"/>
                              <a:pt x="377197" y="0"/>
                            </a:cubicBezTo>
                            <a:cubicBezTo>
                              <a:pt x="503681" y="-15195"/>
                              <a:pt x="569367" y="-8423"/>
                              <a:pt x="754394" y="0"/>
                            </a:cubicBezTo>
                            <a:cubicBezTo>
                              <a:pt x="767111" y="87100"/>
                              <a:pt x="754843" y="229575"/>
                              <a:pt x="754394" y="365760"/>
                            </a:cubicBezTo>
                            <a:cubicBezTo>
                              <a:pt x="669434" y="360728"/>
                              <a:pt x="455529" y="362538"/>
                              <a:pt x="377197" y="365760"/>
                            </a:cubicBezTo>
                            <a:cubicBezTo>
                              <a:pt x="298865" y="368982"/>
                              <a:pt x="108696" y="366533"/>
                              <a:pt x="0" y="365760"/>
                            </a:cubicBezTo>
                            <a:cubicBezTo>
                              <a:pt x="-4794" y="264960"/>
                              <a:pt x="11351" y="11762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cxnSpLocks/>
          </p:cNvCxnSpPr>
          <p:nvPr/>
        </p:nvCxnSpPr>
        <p:spPr>
          <a:xfrm flipH="1" flipV="1">
            <a:off x="1728579" y="514502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406298" y="4768179"/>
                <a:ext cx="754394" cy="365760"/>
              </a:xfrm>
              <a:custGeom>
                <a:avLst/>
                <a:gdLst>
                  <a:gd name="connsiteX0" fmla="*/ 0 w 754394"/>
                  <a:gd name="connsiteY0" fmla="*/ 0 h 365760"/>
                  <a:gd name="connsiteX1" fmla="*/ 369653 w 754394"/>
                  <a:gd name="connsiteY1" fmla="*/ 0 h 365760"/>
                  <a:gd name="connsiteX2" fmla="*/ 754394 w 754394"/>
                  <a:gd name="connsiteY2" fmla="*/ 0 h 365760"/>
                  <a:gd name="connsiteX3" fmla="*/ 754394 w 754394"/>
                  <a:gd name="connsiteY3" fmla="*/ 365760 h 365760"/>
                  <a:gd name="connsiteX4" fmla="*/ 384741 w 754394"/>
                  <a:gd name="connsiteY4" fmla="*/ 365760 h 365760"/>
                  <a:gd name="connsiteX5" fmla="*/ 0 w 754394"/>
                  <a:gd name="connsiteY5" fmla="*/ 365760 h 365760"/>
                  <a:gd name="connsiteX6" fmla="*/ 0 w 754394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394" h="365760" fill="none" extrusionOk="0">
                    <a:moveTo>
                      <a:pt x="0" y="0"/>
                    </a:moveTo>
                    <a:cubicBezTo>
                      <a:pt x="87848" y="18132"/>
                      <a:pt x="216970" y="48"/>
                      <a:pt x="369653" y="0"/>
                    </a:cubicBezTo>
                    <a:cubicBezTo>
                      <a:pt x="522336" y="-48"/>
                      <a:pt x="599064" y="-6822"/>
                      <a:pt x="754394" y="0"/>
                    </a:cubicBezTo>
                    <a:cubicBezTo>
                      <a:pt x="754309" y="109810"/>
                      <a:pt x="760395" y="245136"/>
                      <a:pt x="754394" y="365760"/>
                    </a:cubicBezTo>
                    <a:cubicBezTo>
                      <a:pt x="600484" y="349932"/>
                      <a:pt x="480505" y="369065"/>
                      <a:pt x="384741" y="365760"/>
                    </a:cubicBezTo>
                    <a:cubicBezTo>
                      <a:pt x="288977" y="362455"/>
                      <a:pt x="153208" y="374863"/>
                      <a:pt x="0" y="365760"/>
                    </a:cubicBezTo>
                    <a:cubicBezTo>
                      <a:pt x="12912" y="267173"/>
                      <a:pt x="-5408" y="175295"/>
                      <a:pt x="0" y="0"/>
                    </a:cubicBezTo>
                    <a:close/>
                  </a:path>
                  <a:path w="754394" h="365760" stroke="0" extrusionOk="0">
                    <a:moveTo>
                      <a:pt x="0" y="0"/>
                    </a:moveTo>
                    <a:cubicBezTo>
                      <a:pt x="87976" y="-10271"/>
                      <a:pt x="198078" y="-13203"/>
                      <a:pt x="362109" y="0"/>
                    </a:cubicBezTo>
                    <a:cubicBezTo>
                      <a:pt x="526140" y="13203"/>
                      <a:pt x="603388" y="6033"/>
                      <a:pt x="754394" y="0"/>
                    </a:cubicBezTo>
                    <a:cubicBezTo>
                      <a:pt x="767752" y="142403"/>
                      <a:pt x="770443" y="256882"/>
                      <a:pt x="754394" y="365760"/>
                    </a:cubicBezTo>
                    <a:cubicBezTo>
                      <a:pt x="598071" y="379240"/>
                      <a:pt x="508839" y="378378"/>
                      <a:pt x="399829" y="365760"/>
                    </a:cubicBezTo>
                    <a:cubicBezTo>
                      <a:pt x="290820" y="353142"/>
                      <a:pt x="184156" y="358042"/>
                      <a:pt x="0" y="365760"/>
                    </a:cubicBezTo>
                    <a:cubicBezTo>
                      <a:pt x="-12225" y="190890"/>
                      <a:pt x="15763" y="94618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9853356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298" y="4768179"/>
                <a:ext cx="754394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98533567">
                      <a:custGeom>
                        <a:avLst/>
                        <a:gdLst>
                          <a:gd name="connsiteX0" fmla="*/ 0 w 754394"/>
                          <a:gd name="connsiteY0" fmla="*/ 0 h 365760"/>
                          <a:gd name="connsiteX1" fmla="*/ 369653 w 754394"/>
                          <a:gd name="connsiteY1" fmla="*/ 0 h 365760"/>
                          <a:gd name="connsiteX2" fmla="*/ 754394 w 754394"/>
                          <a:gd name="connsiteY2" fmla="*/ 0 h 365760"/>
                          <a:gd name="connsiteX3" fmla="*/ 754394 w 754394"/>
                          <a:gd name="connsiteY3" fmla="*/ 365760 h 365760"/>
                          <a:gd name="connsiteX4" fmla="*/ 384741 w 754394"/>
                          <a:gd name="connsiteY4" fmla="*/ 365760 h 365760"/>
                          <a:gd name="connsiteX5" fmla="*/ 0 w 754394"/>
                          <a:gd name="connsiteY5" fmla="*/ 365760 h 365760"/>
                          <a:gd name="connsiteX6" fmla="*/ 0 w 754394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54394" h="365760" fill="none" extrusionOk="0">
                            <a:moveTo>
                              <a:pt x="0" y="0"/>
                            </a:moveTo>
                            <a:cubicBezTo>
                              <a:pt x="87848" y="18132"/>
                              <a:pt x="216970" y="48"/>
                              <a:pt x="369653" y="0"/>
                            </a:cubicBezTo>
                            <a:cubicBezTo>
                              <a:pt x="522336" y="-48"/>
                              <a:pt x="599064" y="-6822"/>
                              <a:pt x="754394" y="0"/>
                            </a:cubicBezTo>
                            <a:cubicBezTo>
                              <a:pt x="754309" y="109810"/>
                              <a:pt x="760395" y="245136"/>
                              <a:pt x="754394" y="365760"/>
                            </a:cubicBezTo>
                            <a:cubicBezTo>
                              <a:pt x="600484" y="349932"/>
                              <a:pt x="480505" y="369065"/>
                              <a:pt x="384741" y="365760"/>
                            </a:cubicBezTo>
                            <a:cubicBezTo>
                              <a:pt x="288977" y="362455"/>
                              <a:pt x="153208" y="374863"/>
                              <a:pt x="0" y="365760"/>
                            </a:cubicBezTo>
                            <a:cubicBezTo>
                              <a:pt x="12912" y="267173"/>
                              <a:pt x="-5408" y="175295"/>
                              <a:pt x="0" y="0"/>
                            </a:cubicBezTo>
                            <a:close/>
                          </a:path>
                          <a:path w="754394" h="365760" stroke="0" extrusionOk="0">
                            <a:moveTo>
                              <a:pt x="0" y="0"/>
                            </a:moveTo>
                            <a:cubicBezTo>
                              <a:pt x="87976" y="-10271"/>
                              <a:pt x="198078" y="-13203"/>
                              <a:pt x="362109" y="0"/>
                            </a:cubicBezTo>
                            <a:cubicBezTo>
                              <a:pt x="526140" y="13203"/>
                              <a:pt x="603388" y="6033"/>
                              <a:pt x="754394" y="0"/>
                            </a:cubicBezTo>
                            <a:cubicBezTo>
                              <a:pt x="767752" y="142403"/>
                              <a:pt x="770443" y="256882"/>
                              <a:pt x="754394" y="365760"/>
                            </a:cubicBezTo>
                            <a:cubicBezTo>
                              <a:pt x="598071" y="379240"/>
                              <a:pt x="508839" y="378378"/>
                              <a:pt x="399829" y="365760"/>
                            </a:cubicBezTo>
                            <a:cubicBezTo>
                              <a:pt x="290820" y="353142"/>
                              <a:pt x="184156" y="358042"/>
                              <a:pt x="0" y="365760"/>
                            </a:cubicBezTo>
                            <a:cubicBezTo>
                              <a:pt x="-12225" y="190890"/>
                              <a:pt x="15763" y="9461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3783495" y="514502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261EAB-DC1F-4351-B6C8-80D08DF841A6}"/>
                  </a:ext>
                </a:extLst>
              </p:cNvPr>
              <p:cNvSpPr/>
              <p:nvPr/>
            </p:nvSpPr>
            <p:spPr>
              <a:xfrm>
                <a:off x="2379795" y="5882580"/>
                <a:ext cx="731520" cy="408558"/>
              </a:xfrm>
              <a:custGeom>
                <a:avLst/>
                <a:gdLst>
                  <a:gd name="connsiteX0" fmla="*/ 0 w 731520"/>
                  <a:gd name="connsiteY0" fmla="*/ 0 h 408558"/>
                  <a:gd name="connsiteX1" fmla="*/ 343814 w 731520"/>
                  <a:gd name="connsiteY1" fmla="*/ 0 h 408558"/>
                  <a:gd name="connsiteX2" fmla="*/ 731520 w 731520"/>
                  <a:gd name="connsiteY2" fmla="*/ 0 h 408558"/>
                  <a:gd name="connsiteX3" fmla="*/ 731520 w 731520"/>
                  <a:gd name="connsiteY3" fmla="*/ 408558 h 408558"/>
                  <a:gd name="connsiteX4" fmla="*/ 365760 w 731520"/>
                  <a:gd name="connsiteY4" fmla="*/ 408558 h 408558"/>
                  <a:gd name="connsiteX5" fmla="*/ 0 w 731520"/>
                  <a:gd name="connsiteY5" fmla="*/ 408558 h 408558"/>
                  <a:gd name="connsiteX6" fmla="*/ 0 w 731520"/>
                  <a:gd name="connsiteY6" fmla="*/ 0 h 408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1520" h="408558" fill="none" extrusionOk="0">
                    <a:moveTo>
                      <a:pt x="0" y="0"/>
                    </a:moveTo>
                    <a:cubicBezTo>
                      <a:pt x="161619" y="-11726"/>
                      <a:pt x="257873" y="-5971"/>
                      <a:pt x="343814" y="0"/>
                    </a:cubicBezTo>
                    <a:cubicBezTo>
                      <a:pt x="429755" y="5971"/>
                      <a:pt x="576203" y="18852"/>
                      <a:pt x="731520" y="0"/>
                    </a:cubicBezTo>
                    <a:cubicBezTo>
                      <a:pt x="718954" y="118786"/>
                      <a:pt x="743888" y="303823"/>
                      <a:pt x="731520" y="408558"/>
                    </a:cubicBezTo>
                    <a:cubicBezTo>
                      <a:pt x="656313" y="412622"/>
                      <a:pt x="482516" y="394539"/>
                      <a:pt x="365760" y="408558"/>
                    </a:cubicBezTo>
                    <a:cubicBezTo>
                      <a:pt x="249004" y="422577"/>
                      <a:pt x="116230" y="412749"/>
                      <a:pt x="0" y="408558"/>
                    </a:cubicBezTo>
                    <a:cubicBezTo>
                      <a:pt x="12798" y="260807"/>
                      <a:pt x="4253" y="186504"/>
                      <a:pt x="0" y="0"/>
                    </a:cubicBezTo>
                    <a:close/>
                  </a:path>
                  <a:path w="731520" h="408558" stroke="0" extrusionOk="0">
                    <a:moveTo>
                      <a:pt x="0" y="0"/>
                    </a:moveTo>
                    <a:cubicBezTo>
                      <a:pt x="133616" y="10731"/>
                      <a:pt x="184718" y="12299"/>
                      <a:pt x="358445" y="0"/>
                    </a:cubicBezTo>
                    <a:cubicBezTo>
                      <a:pt x="532173" y="-12299"/>
                      <a:pt x="546049" y="18461"/>
                      <a:pt x="731520" y="0"/>
                    </a:cubicBezTo>
                    <a:cubicBezTo>
                      <a:pt x="735655" y="172517"/>
                      <a:pt x="736257" y="257885"/>
                      <a:pt x="731520" y="408558"/>
                    </a:cubicBezTo>
                    <a:cubicBezTo>
                      <a:pt x="651044" y="419001"/>
                      <a:pt x="503572" y="392581"/>
                      <a:pt x="351130" y="408558"/>
                    </a:cubicBezTo>
                    <a:cubicBezTo>
                      <a:pt x="198688" y="424536"/>
                      <a:pt x="94255" y="408591"/>
                      <a:pt x="0" y="408558"/>
                    </a:cubicBezTo>
                    <a:cubicBezTo>
                      <a:pt x="-12300" y="298523"/>
                      <a:pt x="-20139" y="14105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261EAB-DC1F-4351-B6C8-80D08DF84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95" y="5882580"/>
                <a:ext cx="731520" cy="408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custGeom>
                        <a:avLst/>
                        <a:gdLst>
                          <a:gd name="connsiteX0" fmla="*/ 0 w 731520"/>
                          <a:gd name="connsiteY0" fmla="*/ 0 h 408558"/>
                          <a:gd name="connsiteX1" fmla="*/ 343814 w 731520"/>
                          <a:gd name="connsiteY1" fmla="*/ 0 h 408558"/>
                          <a:gd name="connsiteX2" fmla="*/ 731520 w 731520"/>
                          <a:gd name="connsiteY2" fmla="*/ 0 h 408558"/>
                          <a:gd name="connsiteX3" fmla="*/ 731520 w 731520"/>
                          <a:gd name="connsiteY3" fmla="*/ 408558 h 408558"/>
                          <a:gd name="connsiteX4" fmla="*/ 365760 w 731520"/>
                          <a:gd name="connsiteY4" fmla="*/ 408558 h 408558"/>
                          <a:gd name="connsiteX5" fmla="*/ 0 w 731520"/>
                          <a:gd name="connsiteY5" fmla="*/ 408558 h 408558"/>
                          <a:gd name="connsiteX6" fmla="*/ 0 w 731520"/>
                          <a:gd name="connsiteY6" fmla="*/ 0 h 408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31520" h="408558" fill="none" extrusionOk="0">
                            <a:moveTo>
                              <a:pt x="0" y="0"/>
                            </a:moveTo>
                            <a:cubicBezTo>
                              <a:pt x="161619" y="-11726"/>
                              <a:pt x="257873" y="-5971"/>
                              <a:pt x="343814" y="0"/>
                            </a:cubicBezTo>
                            <a:cubicBezTo>
                              <a:pt x="429755" y="5971"/>
                              <a:pt x="576203" y="18852"/>
                              <a:pt x="731520" y="0"/>
                            </a:cubicBezTo>
                            <a:cubicBezTo>
                              <a:pt x="718954" y="118786"/>
                              <a:pt x="743888" y="303823"/>
                              <a:pt x="731520" y="408558"/>
                            </a:cubicBezTo>
                            <a:cubicBezTo>
                              <a:pt x="656313" y="412622"/>
                              <a:pt x="482516" y="394539"/>
                              <a:pt x="365760" y="408558"/>
                            </a:cubicBezTo>
                            <a:cubicBezTo>
                              <a:pt x="249004" y="422577"/>
                              <a:pt x="116230" y="412749"/>
                              <a:pt x="0" y="408558"/>
                            </a:cubicBezTo>
                            <a:cubicBezTo>
                              <a:pt x="12798" y="260807"/>
                              <a:pt x="4253" y="186504"/>
                              <a:pt x="0" y="0"/>
                            </a:cubicBezTo>
                            <a:close/>
                          </a:path>
                          <a:path w="731520" h="408558" stroke="0" extrusionOk="0">
                            <a:moveTo>
                              <a:pt x="0" y="0"/>
                            </a:moveTo>
                            <a:cubicBezTo>
                              <a:pt x="133616" y="10731"/>
                              <a:pt x="184718" y="12299"/>
                              <a:pt x="358445" y="0"/>
                            </a:cubicBezTo>
                            <a:cubicBezTo>
                              <a:pt x="532173" y="-12299"/>
                              <a:pt x="546049" y="18461"/>
                              <a:pt x="731520" y="0"/>
                            </a:cubicBezTo>
                            <a:cubicBezTo>
                              <a:pt x="735655" y="172517"/>
                              <a:pt x="736257" y="257885"/>
                              <a:pt x="731520" y="408558"/>
                            </a:cubicBezTo>
                            <a:cubicBezTo>
                              <a:pt x="651044" y="419001"/>
                              <a:pt x="503572" y="392581"/>
                              <a:pt x="351130" y="408558"/>
                            </a:cubicBezTo>
                            <a:cubicBezTo>
                              <a:pt x="198688" y="424536"/>
                              <a:pt x="94255" y="408591"/>
                              <a:pt x="0" y="408558"/>
                            </a:cubicBezTo>
                            <a:cubicBezTo>
                              <a:pt x="-12300" y="298523"/>
                              <a:pt x="-20139" y="14105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A1EDA6-ED7D-4A20-BE82-5EFCE1D99F94}"/>
                  </a:ext>
                </a:extLst>
              </p:cNvPr>
              <p:cNvSpPr txBox="1"/>
              <p:nvPr/>
            </p:nvSpPr>
            <p:spPr>
              <a:xfrm>
                <a:off x="4882188" y="1955602"/>
                <a:ext cx="6706563" cy="675353"/>
              </a:xfrm>
              <a:custGeom>
                <a:avLst/>
                <a:gdLst>
                  <a:gd name="connsiteX0" fmla="*/ 0 w 6706563"/>
                  <a:gd name="connsiteY0" fmla="*/ 0 h 675353"/>
                  <a:gd name="connsiteX1" fmla="*/ 804788 w 6706563"/>
                  <a:gd name="connsiteY1" fmla="*/ 0 h 675353"/>
                  <a:gd name="connsiteX2" fmla="*/ 1609575 w 6706563"/>
                  <a:gd name="connsiteY2" fmla="*/ 0 h 675353"/>
                  <a:gd name="connsiteX3" fmla="*/ 2347297 w 6706563"/>
                  <a:gd name="connsiteY3" fmla="*/ 0 h 675353"/>
                  <a:gd name="connsiteX4" fmla="*/ 2950888 w 6706563"/>
                  <a:gd name="connsiteY4" fmla="*/ 0 h 675353"/>
                  <a:gd name="connsiteX5" fmla="*/ 3554478 w 6706563"/>
                  <a:gd name="connsiteY5" fmla="*/ 0 h 675353"/>
                  <a:gd name="connsiteX6" fmla="*/ 4359266 w 6706563"/>
                  <a:gd name="connsiteY6" fmla="*/ 0 h 675353"/>
                  <a:gd name="connsiteX7" fmla="*/ 4962857 w 6706563"/>
                  <a:gd name="connsiteY7" fmla="*/ 0 h 675353"/>
                  <a:gd name="connsiteX8" fmla="*/ 5633513 w 6706563"/>
                  <a:gd name="connsiteY8" fmla="*/ 0 h 675353"/>
                  <a:gd name="connsiteX9" fmla="*/ 6706563 w 6706563"/>
                  <a:gd name="connsiteY9" fmla="*/ 0 h 675353"/>
                  <a:gd name="connsiteX10" fmla="*/ 6706563 w 6706563"/>
                  <a:gd name="connsiteY10" fmla="*/ 675353 h 675353"/>
                  <a:gd name="connsiteX11" fmla="*/ 6237104 w 6706563"/>
                  <a:gd name="connsiteY11" fmla="*/ 675353 h 675353"/>
                  <a:gd name="connsiteX12" fmla="*/ 5566447 w 6706563"/>
                  <a:gd name="connsiteY12" fmla="*/ 675353 h 675353"/>
                  <a:gd name="connsiteX13" fmla="*/ 5096988 w 6706563"/>
                  <a:gd name="connsiteY13" fmla="*/ 675353 h 675353"/>
                  <a:gd name="connsiteX14" fmla="*/ 4292200 w 6706563"/>
                  <a:gd name="connsiteY14" fmla="*/ 675353 h 675353"/>
                  <a:gd name="connsiteX15" fmla="*/ 3621544 w 6706563"/>
                  <a:gd name="connsiteY15" fmla="*/ 675353 h 675353"/>
                  <a:gd name="connsiteX16" fmla="*/ 3085019 w 6706563"/>
                  <a:gd name="connsiteY16" fmla="*/ 675353 h 675353"/>
                  <a:gd name="connsiteX17" fmla="*/ 2548494 w 6706563"/>
                  <a:gd name="connsiteY17" fmla="*/ 675353 h 675353"/>
                  <a:gd name="connsiteX18" fmla="*/ 2011969 w 6706563"/>
                  <a:gd name="connsiteY18" fmla="*/ 675353 h 675353"/>
                  <a:gd name="connsiteX19" fmla="*/ 1341313 w 6706563"/>
                  <a:gd name="connsiteY19" fmla="*/ 675353 h 675353"/>
                  <a:gd name="connsiteX20" fmla="*/ 804788 w 6706563"/>
                  <a:gd name="connsiteY20" fmla="*/ 675353 h 675353"/>
                  <a:gd name="connsiteX21" fmla="*/ 0 w 6706563"/>
                  <a:gd name="connsiteY21" fmla="*/ 675353 h 675353"/>
                  <a:gd name="connsiteX22" fmla="*/ 0 w 6706563"/>
                  <a:gd name="connsiteY22" fmla="*/ 0 h 67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706563" h="675353" fill="none" extrusionOk="0">
                    <a:moveTo>
                      <a:pt x="0" y="0"/>
                    </a:moveTo>
                    <a:cubicBezTo>
                      <a:pt x="372676" y="36961"/>
                      <a:pt x="447697" y="31535"/>
                      <a:pt x="804788" y="0"/>
                    </a:cubicBezTo>
                    <a:cubicBezTo>
                      <a:pt x="1161879" y="-31535"/>
                      <a:pt x="1246714" y="-17672"/>
                      <a:pt x="1609575" y="0"/>
                    </a:cubicBezTo>
                    <a:cubicBezTo>
                      <a:pt x="1972436" y="17672"/>
                      <a:pt x="2043949" y="-4456"/>
                      <a:pt x="2347297" y="0"/>
                    </a:cubicBezTo>
                    <a:cubicBezTo>
                      <a:pt x="2650645" y="4456"/>
                      <a:pt x="2795778" y="19441"/>
                      <a:pt x="2950888" y="0"/>
                    </a:cubicBezTo>
                    <a:cubicBezTo>
                      <a:pt x="3105998" y="-19441"/>
                      <a:pt x="3281517" y="-5984"/>
                      <a:pt x="3554478" y="0"/>
                    </a:cubicBezTo>
                    <a:cubicBezTo>
                      <a:pt x="3827439" y="5984"/>
                      <a:pt x="4091038" y="30922"/>
                      <a:pt x="4359266" y="0"/>
                    </a:cubicBezTo>
                    <a:cubicBezTo>
                      <a:pt x="4627494" y="-30922"/>
                      <a:pt x="4694646" y="-20128"/>
                      <a:pt x="4962857" y="0"/>
                    </a:cubicBezTo>
                    <a:cubicBezTo>
                      <a:pt x="5231068" y="20128"/>
                      <a:pt x="5405163" y="23328"/>
                      <a:pt x="5633513" y="0"/>
                    </a:cubicBezTo>
                    <a:cubicBezTo>
                      <a:pt x="5861863" y="-23328"/>
                      <a:pt x="6298492" y="-47876"/>
                      <a:pt x="6706563" y="0"/>
                    </a:cubicBezTo>
                    <a:cubicBezTo>
                      <a:pt x="6698075" y="177373"/>
                      <a:pt x="6732695" y="404812"/>
                      <a:pt x="6706563" y="675353"/>
                    </a:cubicBezTo>
                    <a:cubicBezTo>
                      <a:pt x="6599141" y="667993"/>
                      <a:pt x="6381014" y="697100"/>
                      <a:pt x="6237104" y="675353"/>
                    </a:cubicBezTo>
                    <a:cubicBezTo>
                      <a:pt x="6093194" y="653606"/>
                      <a:pt x="5896292" y="644550"/>
                      <a:pt x="5566447" y="675353"/>
                    </a:cubicBezTo>
                    <a:cubicBezTo>
                      <a:pt x="5236602" y="706156"/>
                      <a:pt x="5305029" y="658394"/>
                      <a:pt x="5096988" y="675353"/>
                    </a:cubicBezTo>
                    <a:cubicBezTo>
                      <a:pt x="4888947" y="692312"/>
                      <a:pt x="4602211" y="673117"/>
                      <a:pt x="4292200" y="675353"/>
                    </a:cubicBezTo>
                    <a:cubicBezTo>
                      <a:pt x="3982189" y="677589"/>
                      <a:pt x="3805635" y="677549"/>
                      <a:pt x="3621544" y="675353"/>
                    </a:cubicBezTo>
                    <a:cubicBezTo>
                      <a:pt x="3437453" y="673157"/>
                      <a:pt x="3282191" y="656935"/>
                      <a:pt x="3085019" y="675353"/>
                    </a:cubicBezTo>
                    <a:cubicBezTo>
                      <a:pt x="2887847" y="693771"/>
                      <a:pt x="2756261" y="655980"/>
                      <a:pt x="2548494" y="675353"/>
                    </a:cubicBezTo>
                    <a:cubicBezTo>
                      <a:pt x="2340727" y="694726"/>
                      <a:pt x="2207690" y="670755"/>
                      <a:pt x="2011969" y="675353"/>
                    </a:cubicBezTo>
                    <a:cubicBezTo>
                      <a:pt x="1816248" y="679951"/>
                      <a:pt x="1608084" y="706248"/>
                      <a:pt x="1341313" y="675353"/>
                    </a:cubicBezTo>
                    <a:cubicBezTo>
                      <a:pt x="1074542" y="644458"/>
                      <a:pt x="1041531" y="679018"/>
                      <a:pt x="804788" y="675353"/>
                    </a:cubicBezTo>
                    <a:cubicBezTo>
                      <a:pt x="568046" y="671688"/>
                      <a:pt x="240072" y="685855"/>
                      <a:pt x="0" y="675353"/>
                    </a:cubicBezTo>
                    <a:cubicBezTo>
                      <a:pt x="-10461" y="411622"/>
                      <a:pt x="29138" y="257746"/>
                      <a:pt x="0" y="0"/>
                    </a:cubicBezTo>
                    <a:close/>
                  </a:path>
                  <a:path w="6706563" h="675353" stroke="0" extrusionOk="0">
                    <a:moveTo>
                      <a:pt x="0" y="0"/>
                    </a:moveTo>
                    <a:cubicBezTo>
                      <a:pt x="236154" y="4445"/>
                      <a:pt x="382598" y="10499"/>
                      <a:pt x="536525" y="0"/>
                    </a:cubicBezTo>
                    <a:cubicBezTo>
                      <a:pt x="690453" y="-10499"/>
                      <a:pt x="1031369" y="33906"/>
                      <a:pt x="1274247" y="0"/>
                    </a:cubicBezTo>
                    <a:cubicBezTo>
                      <a:pt x="1517125" y="-33906"/>
                      <a:pt x="1889254" y="-25345"/>
                      <a:pt x="2079035" y="0"/>
                    </a:cubicBezTo>
                    <a:cubicBezTo>
                      <a:pt x="2268816" y="25345"/>
                      <a:pt x="2434211" y="21446"/>
                      <a:pt x="2615560" y="0"/>
                    </a:cubicBezTo>
                    <a:cubicBezTo>
                      <a:pt x="2796910" y="-21446"/>
                      <a:pt x="3123292" y="3384"/>
                      <a:pt x="3353282" y="0"/>
                    </a:cubicBezTo>
                    <a:cubicBezTo>
                      <a:pt x="3583272" y="-3384"/>
                      <a:pt x="3658013" y="-23272"/>
                      <a:pt x="3889807" y="0"/>
                    </a:cubicBezTo>
                    <a:cubicBezTo>
                      <a:pt x="4121601" y="23272"/>
                      <a:pt x="4449895" y="-9966"/>
                      <a:pt x="4627528" y="0"/>
                    </a:cubicBezTo>
                    <a:cubicBezTo>
                      <a:pt x="4805161" y="9966"/>
                      <a:pt x="5020152" y="25138"/>
                      <a:pt x="5164054" y="0"/>
                    </a:cubicBezTo>
                    <a:cubicBezTo>
                      <a:pt x="5307956" y="-25138"/>
                      <a:pt x="5709885" y="25355"/>
                      <a:pt x="5968841" y="0"/>
                    </a:cubicBezTo>
                    <a:cubicBezTo>
                      <a:pt x="6227797" y="-25355"/>
                      <a:pt x="6340761" y="-5497"/>
                      <a:pt x="6706563" y="0"/>
                    </a:cubicBezTo>
                    <a:cubicBezTo>
                      <a:pt x="6697782" y="198973"/>
                      <a:pt x="6728214" y="521744"/>
                      <a:pt x="6706563" y="675353"/>
                    </a:cubicBezTo>
                    <a:cubicBezTo>
                      <a:pt x="6486902" y="679126"/>
                      <a:pt x="6327666" y="687981"/>
                      <a:pt x="6035907" y="675353"/>
                    </a:cubicBezTo>
                    <a:cubicBezTo>
                      <a:pt x="5744148" y="662725"/>
                      <a:pt x="5677765" y="706617"/>
                      <a:pt x="5365250" y="675353"/>
                    </a:cubicBezTo>
                    <a:cubicBezTo>
                      <a:pt x="5052735" y="644089"/>
                      <a:pt x="4967266" y="684328"/>
                      <a:pt x="4694594" y="675353"/>
                    </a:cubicBezTo>
                    <a:cubicBezTo>
                      <a:pt x="4421922" y="666378"/>
                      <a:pt x="4334121" y="695805"/>
                      <a:pt x="4158069" y="675353"/>
                    </a:cubicBezTo>
                    <a:cubicBezTo>
                      <a:pt x="3982018" y="654901"/>
                      <a:pt x="3601876" y="669414"/>
                      <a:pt x="3420347" y="675353"/>
                    </a:cubicBezTo>
                    <a:cubicBezTo>
                      <a:pt x="3238818" y="681292"/>
                      <a:pt x="3028227" y="680536"/>
                      <a:pt x="2883822" y="675353"/>
                    </a:cubicBezTo>
                    <a:cubicBezTo>
                      <a:pt x="2739418" y="670170"/>
                      <a:pt x="2298601" y="711530"/>
                      <a:pt x="2146100" y="675353"/>
                    </a:cubicBezTo>
                    <a:cubicBezTo>
                      <a:pt x="1993599" y="639176"/>
                      <a:pt x="1741951" y="661764"/>
                      <a:pt x="1609575" y="675353"/>
                    </a:cubicBezTo>
                    <a:cubicBezTo>
                      <a:pt x="1477200" y="688942"/>
                      <a:pt x="1272269" y="650100"/>
                      <a:pt x="1073050" y="675353"/>
                    </a:cubicBezTo>
                    <a:cubicBezTo>
                      <a:pt x="873831" y="700606"/>
                      <a:pt x="254405" y="714512"/>
                      <a:pt x="0" y="675353"/>
                    </a:cubicBezTo>
                    <a:cubicBezTo>
                      <a:pt x="13161" y="375620"/>
                      <a:pt x="13996" y="189671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bg1">
                    <a:lumMod val="50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42031337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≥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A1EDA6-ED7D-4A20-BE82-5EFCE1D99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88" y="1955602"/>
                <a:ext cx="6706563" cy="67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4203133778">
                      <a:custGeom>
                        <a:avLst/>
                        <a:gdLst>
                          <a:gd name="connsiteX0" fmla="*/ 0 w 6706563"/>
                          <a:gd name="connsiteY0" fmla="*/ 0 h 675353"/>
                          <a:gd name="connsiteX1" fmla="*/ 804788 w 6706563"/>
                          <a:gd name="connsiteY1" fmla="*/ 0 h 675353"/>
                          <a:gd name="connsiteX2" fmla="*/ 1609575 w 6706563"/>
                          <a:gd name="connsiteY2" fmla="*/ 0 h 675353"/>
                          <a:gd name="connsiteX3" fmla="*/ 2347297 w 6706563"/>
                          <a:gd name="connsiteY3" fmla="*/ 0 h 675353"/>
                          <a:gd name="connsiteX4" fmla="*/ 2950888 w 6706563"/>
                          <a:gd name="connsiteY4" fmla="*/ 0 h 675353"/>
                          <a:gd name="connsiteX5" fmla="*/ 3554478 w 6706563"/>
                          <a:gd name="connsiteY5" fmla="*/ 0 h 675353"/>
                          <a:gd name="connsiteX6" fmla="*/ 4359266 w 6706563"/>
                          <a:gd name="connsiteY6" fmla="*/ 0 h 675353"/>
                          <a:gd name="connsiteX7" fmla="*/ 4962857 w 6706563"/>
                          <a:gd name="connsiteY7" fmla="*/ 0 h 675353"/>
                          <a:gd name="connsiteX8" fmla="*/ 5633513 w 6706563"/>
                          <a:gd name="connsiteY8" fmla="*/ 0 h 675353"/>
                          <a:gd name="connsiteX9" fmla="*/ 6706563 w 6706563"/>
                          <a:gd name="connsiteY9" fmla="*/ 0 h 675353"/>
                          <a:gd name="connsiteX10" fmla="*/ 6706563 w 6706563"/>
                          <a:gd name="connsiteY10" fmla="*/ 675353 h 675353"/>
                          <a:gd name="connsiteX11" fmla="*/ 6237104 w 6706563"/>
                          <a:gd name="connsiteY11" fmla="*/ 675353 h 675353"/>
                          <a:gd name="connsiteX12" fmla="*/ 5566447 w 6706563"/>
                          <a:gd name="connsiteY12" fmla="*/ 675353 h 675353"/>
                          <a:gd name="connsiteX13" fmla="*/ 5096988 w 6706563"/>
                          <a:gd name="connsiteY13" fmla="*/ 675353 h 675353"/>
                          <a:gd name="connsiteX14" fmla="*/ 4292200 w 6706563"/>
                          <a:gd name="connsiteY14" fmla="*/ 675353 h 675353"/>
                          <a:gd name="connsiteX15" fmla="*/ 3621544 w 6706563"/>
                          <a:gd name="connsiteY15" fmla="*/ 675353 h 675353"/>
                          <a:gd name="connsiteX16" fmla="*/ 3085019 w 6706563"/>
                          <a:gd name="connsiteY16" fmla="*/ 675353 h 675353"/>
                          <a:gd name="connsiteX17" fmla="*/ 2548494 w 6706563"/>
                          <a:gd name="connsiteY17" fmla="*/ 675353 h 675353"/>
                          <a:gd name="connsiteX18" fmla="*/ 2011969 w 6706563"/>
                          <a:gd name="connsiteY18" fmla="*/ 675353 h 675353"/>
                          <a:gd name="connsiteX19" fmla="*/ 1341313 w 6706563"/>
                          <a:gd name="connsiteY19" fmla="*/ 675353 h 675353"/>
                          <a:gd name="connsiteX20" fmla="*/ 804788 w 6706563"/>
                          <a:gd name="connsiteY20" fmla="*/ 675353 h 675353"/>
                          <a:gd name="connsiteX21" fmla="*/ 0 w 6706563"/>
                          <a:gd name="connsiteY21" fmla="*/ 675353 h 675353"/>
                          <a:gd name="connsiteX22" fmla="*/ 0 w 6706563"/>
                          <a:gd name="connsiteY22" fmla="*/ 0 h 6753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6706563" h="675353" fill="none" extrusionOk="0">
                            <a:moveTo>
                              <a:pt x="0" y="0"/>
                            </a:moveTo>
                            <a:cubicBezTo>
                              <a:pt x="372676" y="36961"/>
                              <a:pt x="447697" y="31535"/>
                              <a:pt x="804788" y="0"/>
                            </a:cubicBezTo>
                            <a:cubicBezTo>
                              <a:pt x="1161879" y="-31535"/>
                              <a:pt x="1246714" y="-17672"/>
                              <a:pt x="1609575" y="0"/>
                            </a:cubicBezTo>
                            <a:cubicBezTo>
                              <a:pt x="1972436" y="17672"/>
                              <a:pt x="2043949" y="-4456"/>
                              <a:pt x="2347297" y="0"/>
                            </a:cubicBezTo>
                            <a:cubicBezTo>
                              <a:pt x="2650645" y="4456"/>
                              <a:pt x="2795778" y="19441"/>
                              <a:pt x="2950888" y="0"/>
                            </a:cubicBezTo>
                            <a:cubicBezTo>
                              <a:pt x="3105998" y="-19441"/>
                              <a:pt x="3281517" y="-5984"/>
                              <a:pt x="3554478" y="0"/>
                            </a:cubicBezTo>
                            <a:cubicBezTo>
                              <a:pt x="3827439" y="5984"/>
                              <a:pt x="4091038" y="30922"/>
                              <a:pt x="4359266" y="0"/>
                            </a:cubicBezTo>
                            <a:cubicBezTo>
                              <a:pt x="4627494" y="-30922"/>
                              <a:pt x="4694646" y="-20128"/>
                              <a:pt x="4962857" y="0"/>
                            </a:cubicBezTo>
                            <a:cubicBezTo>
                              <a:pt x="5231068" y="20128"/>
                              <a:pt x="5405163" y="23328"/>
                              <a:pt x="5633513" y="0"/>
                            </a:cubicBezTo>
                            <a:cubicBezTo>
                              <a:pt x="5861863" y="-23328"/>
                              <a:pt x="6298492" y="-47876"/>
                              <a:pt x="6706563" y="0"/>
                            </a:cubicBezTo>
                            <a:cubicBezTo>
                              <a:pt x="6698075" y="177373"/>
                              <a:pt x="6732695" y="404812"/>
                              <a:pt x="6706563" y="675353"/>
                            </a:cubicBezTo>
                            <a:cubicBezTo>
                              <a:pt x="6599141" y="667993"/>
                              <a:pt x="6381014" y="697100"/>
                              <a:pt x="6237104" y="675353"/>
                            </a:cubicBezTo>
                            <a:cubicBezTo>
                              <a:pt x="6093194" y="653606"/>
                              <a:pt x="5896292" y="644550"/>
                              <a:pt x="5566447" y="675353"/>
                            </a:cubicBezTo>
                            <a:cubicBezTo>
                              <a:pt x="5236602" y="706156"/>
                              <a:pt x="5305029" y="658394"/>
                              <a:pt x="5096988" y="675353"/>
                            </a:cubicBezTo>
                            <a:cubicBezTo>
                              <a:pt x="4888947" y="692312"/>
                              <a:pt x="4602211" y="673117"/>
                              <a:pt x="4292200" y="675353"/>
                            </a:cubicBezTo>
                            <a:cubicBezTo>
                              <a:pt x="3982189" y="677589"/>
                              <a:pt x="3805635" y="677549"/>
                              <a:pt x="3621544" y="675353"/>
                            </a:cubicBezTo>
                            <a:cubicBezTo>
                              <a:pt x="3437453" y="673157"/>
                              <a:pt x="3282191" y="656935"/>
                              <a:pt x="3085019" y="675353"/>
                            </a:cubicBezTo>
                            <a:cubicBezTo>
                              <a:pt x="2887847" y="693771"/>
                              <a:pt x="2756261" y="655980"/>
                              <a:pt x="2548494" y="675353"/>
                            </a:cubicBezTo>
                            <a:cubicBezTo>
                              <a:pt x="2340727" y="694726"/>
                              <a:pt x="2207690" y="670755"/>
                              <a:pt x="2011969" y="675353"/>
                            </a:cubicBezTo>
                            <a:cubicBezTo>
                              <a:pt x="1816248" y="679951"/>
                              <a:pt x="1608084" y="706248"/>
                              <a:pt x="1341313" y="675353"/>
                            </a:cubicBezTo>
                            <a:cubicBezTo>
                              <a:pt x="1074542" y="644458"/>
                              <a:pt x="1041531" y="679018"/>
                              <a:pt x="804788" y="675353"/>
                            </a:cubicBezTo>
                            <a:cubicBezTo>
                              <a:pt x="568046" y="671688"/>
                              <a:pt x="240072" y="685855"/>
                              <a:pt x="0" y="675353"/>
                            </a:cubicBezTo>
                            <a:cubicBezTo>
                              <a:pt x="-10461" y="411622"/>
                              <a:pt x="29138" y="257746"/>
                              <a:pt x="0" y="0"/>
                            </a:cubicBezTo>
                            <a:close/>
                          </a:path>
                          <a:path w="6706563" h="675353" stroke="0" extrusionOk="0">
                            <a:moveTo>
                              <a:pt x="0" y="0"/>
                            </a:moveTo>
                            <a:cubicBezTo>
                              <a:pt x="236154" y="4445"/>
                              <a:pt x="382598" y="10499"/>
                              <a:pt x="536525" y="0"/>
                            </a:cubicBezTo>
                            <a:cubicBezTo>
                              <a:pt x="690453" y="-10499"/>
                              <a:pt x="1031369" y="33906"/>
                              <a:pt x="1274247" y="0"/>
                            </a:cubicBezTo>
                            <a:cubicBezTo>
                              <a:pt x="1517125" y="-33906"/>
                              <a:pt x="1889254" y="-25345"/>
                              <a:pt x="2079035" y="0"/>
                            </a:cubicBezTo>
                            <a:cubicBezTo>
                              <a:pt x="2268816" y="25345"/>
                              <a:pt x="2434211" y="21446"/>
                              <a:pt x="2615560" y="0"/>
                            </a:cubicBezTo>
                            <a:cubicBezTo>
                              <a:pt x="2796910" y="-21446"/>
                              <a:pt x="3123292" y="3384"/>
                              <a:pt x="3353282" y="0"/>
                            </a:cubicBezTo>
                            <a:cubicBezTo>
                              <a:pt x="3583272" y="-3384"/>
                              <a:pt x="3658013" y="-23272"/>
                              <a:pt x="3889807" y="0"/>
                            </a:cubicBezTo>
                            <a:cubicBezTo>
                              <a:pt x="4121601" y="23272"/>
                              <a:pt x="4449895" y="-9966"/>
                              <a:pt x="4627528" y="0"/>
                            </a:cubicBezTo>
                            <a:cubicBezTo>
                              <a:pt x="4805161" y="9966"/>
                              <a:pt x="5020152" y="25138"/>
                              <a:pt x="5164054" y="0"/>
                            </a:cubicBezTo>
                            <a:cubicBezTo>
                              <a:pt x="5307956" y="-25138"/>
                              <a:pt x="5709885" y="25355"/>
                              <a:pt x="5968841" y="0"/>
                            </a:cubicBezTo>
                            <a:cubicBezTo>
                              <a:pt x="6227797" y="-25355"/>
                              <a:pt x="6340761" y="-5497"/>
                              <a:pt x="6706563" y="0"/>
                            </a:cubicBezTo>
                            <a:cubicBezTo>
                              <a:pt x="6697782" y="198973"/>
                              <a:pt x="6728214" y="521744"/>
                              <a:pt x="6706563" y="675353"/>
                            </a:cubicBezTo>
                            <a:cubicBezTo>
                              <a:pt x="6486902" y="679126"/>
                              <a:pt x="6327666" y="687981"/>
                              <a:pt x="6035907" y="675353"/>
                            </a:cubicBezTo>
                            <a:cubicBezTo>
                              <a:pt x="5744148" y="662725"/>
                              <a:pt x="5677765" y="706617"/>
                              <a:pt x="5365250" y="675353"/>
                            </a:cubicBezTo>
                            <a:cubicBezTo>
                              <a:pt x="5052735" y="644089"/>
                              <a:pt x="4967266" y="684328"/>
                              <a:pt x="4694594" y="675353"/>
                            </a:cubicBezTo>
                            <a:cubicBezTo>
                              <a:pt x="4421922" y="666378"/>
                              <a:pt x="4334121" y="695805"/>
                              <a:pt x="4158069" y="675353"/>
                            </a:cubicBezTo>
                            <a:cubicBezTo>
                              <a:pt x="3982018" y="654901"/>
                              <a:pt x="3601876" y="669414"/>
                              <a:pt x="3420347" y="675353"/>
                            </a:cubicBezTo>
                            <a:cubicBezTo>
                              <a:pt x="3238818" y="681292"/>
                              <a:pt x="3028227" y="680536"/>
                              <a:pt x="2883822" y="675353"/>
                            </a:cubicBezTo>
                            <a:cubicBezTo>
                              <a:pt x="2739418" y="670170"/>
                              <a:pt x="2298601" y="711530"/>
                              <a:pt x="2146100" y="675353"/>
                            </a:cubicBezTo>
                            <a:cubicBezTo>
                              <a:pt x="1993599" y="639176"/>
                              <a:pt x="1741951" y="661764"/>
                              <a:pt x="1609575" y="675353"/>
                            </a:cubicBezTo>
                            <a:cubicBezTo>
                              <a:pt x="1477200" y="688942"/>
                              <a:pt x="1272269" y="650100"/>
                              <a:pt x="1073050" y="675353"/>
                            </a:cubicBezTo>
                            <a:cubicBezTo>
                              <a:pt x="873831" y="700606"/>
                              <a:pt x="254405" y="714512"/>
                              <a:pt x="0" y="675353"/>
                            </a:cubicBezTo>
                            <a:cubicBezTo>
                              <a:pt x="13161" y="375620"/>
                              <a:pt x="13996" y="18967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8609960" y="2864771"/>
                <a:ext cx="32017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00FF"/>
                    </a:solidFill>
                  </a:rPr>
                  <a:t>Should be close to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60" y="2864771"/>
                <a:ext cx="3201774" cy="338554"/>
              </a:xfrm>
              <a:prstGeom prst="rect">
                <a:avLst/>
              </a:prstGeom>
              <a:blipFill>
                <a:blip r:embed="rId6"/>
                <a:stretch>
                  <a:fillRect l="-951" t="-5455" b="-2363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D3D6567E-D01D-4397-9325-B2713007A1AB}"/>
              </a:ext>
            </a:extLst>
          </p:cNvPr>
          <p:cNvSpPr/>
          <p:nvPr/>
        </p:nvSpPr>
        <p:spPr>
          <a:xfrm>
            <a:off x="8868814" y="1865144"/>
            <a:ext cx="2836352" cy="853286"/>
          </a:xfrm>
          <a:custGeom>
            <a:avLst/>
            <a:gdLst>
              <a:gd name="connsiteX0" fmla="*/ 0 w 2836352"/>
              <a:gd name="connsiteY0" fmla="*/ 0 h 853286"/>
              <a:gd name="connsiteX1" fmla="*/ 567270 w 2836352"/>
              <a:gd name="connsiteY1" fmla="*/ 0 h 853286"/>
              <a:gd name="connsiteX2" fmla="*/ 1134541 w 2836352"/>
              <a:gd name="connsiteY2" fmla="*/ 0 h 853286"/>
              <a:gd name="connsiteX3" fmla="*/ 1673448 w 2836352"/>
              <a:gd name="connsiteY3" fmla="*/ 0 h 853286"/>
              <a:gd name="connsiteX4" fmla="*/ 2155628 w 2836352"/>
              <a:gd name="connsiteY4" fmla="*/ 0 h 853286"/>
              <a:gd name="connsiteX5" fmla="*/ 2836352 w 2836352"/>
              <a:gd name="connsiteY5" fmla="*/ 0 h 853286"/>
              <a:gd name="connsiteX6" fmla="*/ 2836352 w 2836352"/>
              <a:gd name="connsiteY6" fmla="*/ 426643 h 853286"/>
              <a:gd name="connsiteX7" fmla="*/ 2836352 w 2836352"/>
              <a:gd name="connsiteY7" fmla="*/ 853286 h 853286"/>
              <a:gd name="connsiteX8" fmla="*/ 2297445 w 2836352"/>
              <a:gd name="connsiteY8" fmla="*/ 853286 h 853286"/>
              <a:gd name="connsiteX9" fmla="*/ 1730175 w 2836352"/>
              <a:gd name="connsiteY9" fmla="*/ 853286 h 853286"/>
              <a:gd name="connsiteX10" fmla="*/ 1247995 w 2836352"/>
              <a:gd name="connsiteY10" fmla="*/ 853286 h 853286"/>
              <a:gd name="connsiteX11" fmla="*/ 709088 w 2836352"/>
              <a:gd name="connsiteY11" fmla="*/ 853286 h 853286"/>
              <a:gd name="connsiteX12" fmla="*/ 0 w 2836352"/>
              <a:gd name="connsiteY12" fmla="*/ 853286 h 853286"/>
              <a:gd name="connsiteX13" fmla="*/ 0 w 2836352"/>
              <a:gd name="connsiteY13" fmla="*/ 409577 h 853286"/>
              <a:gd name="connsiteX14" fmla="*/ 0 w 2836352"/>
              <a:gd name="connsiteY14" fmla="*/ 0 h 85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6352" h="853286" extrusionOk="0">
                <a:moveTo>
                  <a:pt x="0" y="0"/>
                </a:moveTo>
                <a:cubicBezTo>
                  <a:pt x="179546" y="-22104"/>
                  <a:pt x="402694" y="-15962"/>
                  <a:pt x="567270" y="0"/>
                </a:cubicBezTo>
                <a:cubicBezTo>
                  <a:pt x="731846" y="15962"/>
                  <a:pt x="853334" y="-4980"/>
                  <a:pt x="1134541" y="0"/>
                </a:cubicBezTo>
                <a:cubicBezTo>
                  <a:pt x="1415748" y="4980"/>
                  <a:pt x="1442350" y="9557"/>
                  <a:pt x="1673448" y="0"/>
                </a:cubicBezTo>
                <a:cubicBezTo>
                  <a:pt x="1904546" y="-9557"/>
                  <a:pt x="1928741" y="11540"/>
                  <a:pt x="2155628" y="0"/>
                </a:cubicBezTo>
                <a:cubicBezTo>
                  <a:pt x="2382515" y="-11540"/>
                  <a:pt x="2691490" y="8583"/>
                  <a:pt x="2836352" y="0"/>
                </a:cubicBezTo>
                <a:cubicBezTo>
                  <a:pt x="2846160" y="132250"/>
                  <a:pt x="2853257" y="337663"/>
                  <a:pt x="2836352" y="426643"/>
                </a:cubicBezTo>
                <a:cubicBezTo>
                  <a:pt x="2819447" y="515623"/>
                  <a:pt x="2847993" y="733499"/>
                  <a:pt x="2836352" y="853286"/>
                </a:cubicBezTo>
                <a:cubicBezTo>
                  <a:pt x="2646552" y="835903"/>
                  <a:pt x="2441222" y="841646"/>
                  <a:pt x="2297445" y="853286"/>
                </a:cubicBezTo>
                <a:cubicBezTo>
                  <a:pt x="2153668" y="864926"/>
                  <a:pt x="1989813" y="852408"/>
                  <a:pt x="1730175" y="853286"/>
                </a:cubicBezTo>
                <a:cubicBezTo>
                  <a:pt x="1470537" y="854165"/>
                  <a:pt x="1438768" y="837338"/>
                  <a:pt x="1247995" y="853286"/>
                </a:cubicBezTo>
                <a:cubicBezTo>
                  <a:pt x="1057222" y="869234"/>
                  <a:pt x="878054" y="879387"/>
                  <a:pt x="709088" y="853286"/>
                </a:cubicBezTo>
                <a:cubicBezTo>
                  <a:pt x="540122" y="827185"/>
                  <a:pt x="319016" y="866948"/>
                  <a:pt x="0" y="853286"/>
                </a:cubicBezTo>
                <a:cubicBezTo>
                  <a:pt x="-17063" y="689506"/>
                  <a:pt x="-21127" y="526135"/>
                  <a:pt x="0" y="409577"/>
                </a:cubicBezTo>
                <a:cubicBezTo>
                  <a:pt x="21127" y="293019"/>
                  <a:pt x="14966" y="138585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00FF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979038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015201-D452-49D9-A9DC-F530BECC9B6F}"/>
              </a:ext>
            </a:extLst>
          </p:cNvPr>
          <p:cNvCxnSpPr>
            <a:cxnSpLocks/>
          </p:cNvCxnSpPr>
          <p:nvPr/>
        </p:nvCxnSpPr>
        <p:spPr>
          <a:xfrm flipV="1">
            <a:off x="6889898" y="3325111"/>
            <a:ext cx="1720062" cy="127461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625130" y="5338983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Encoder Network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38726D-5D48-41E8-8C5A-23069BA3EBA2}"/>
              </a:ext>
            </a:extLst>
          </p:cNvPr>
          <p:cNvCxnSpPr>
            <a:cxnSpLocks/>
          </p:cNvCxnSpPr>
          <p:nvPr/>
        </p:nvCxnSpPr>
        <p:spPr>
          <a:xfrm flipV="1">
            <a:off x="2745554" y="5688619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7033E9C-26AD-4463-B809-189218621D89}"/>
                  </a:ext>
                </a:extLst>
              </p:cNvPr>
              <p:cNvSpPr/>
              <p:nvPr/>
            </p:nvSpPr>
            <p:spPr>
              <a:xfrm>
                <a:off x="4800678" y="4736277"/>
                <a:ext cx="5076970" cy="42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Mean and (diagonal) covariance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7033E9C-26AD-4463-B809-189218621D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78" y="4736277"/>
                <a:ext cx="5076970" cy="427425"/>
              </a:xfrm>
              <a:prstGeom prst="rect">
                <a:avLst/>
              </a:prstGeom>
              <a:blipFill>
                <a:blip r:embed="rId7"/>
                <a:stretch>
                  <a:fillRect l="-721" b="-1000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7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56" grpId="0"/>
      <p:bldP spid="69" grpId="0" animBg="1"/>
      <p:bldP spid="32" grpId="0" animBg="1"/>
      <p:bldP spid="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54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Autoencoder: Forward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83355" y="5917582"/>
            <a:ext cx="1598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316846" y="4768179"/>
                <a:ext cx="754394" cy="365760"/>
              </a:xfrm>
              <a:custGeom>
                <a:avLst/>
                <a:gdLst>
                  <a:gd name="connsiteX0" fmla="*/ 0 w 754394"/>
                  <a:gd name="connsiteY0" fmla="*/ 0 h 365760"/>
                  <a:gd name="connsiteX1" fmla="*/ 377197 w 754394"/>
                  <a:gd name="connsiteY1" fmla="*/ 0 h 365760"/>
                  <a:gd name="connsiteX2" fmla="*/ 754394 w 754394"/>
                  <a:gd name="connsiteY2" fmla="*/ 0 h 365760"/>
                  <a:gd name="connsiteX3" fmla="*/ 754394 w 754394"/>
                  <a:gd name="connsiteY3" fmla="*/ 365760 h 365760"/>
                  <a:gd name="connsiteX4" fmla="*/ 362109 w 754394"/>
                  <a:gd name="connsiteY4" fmla="*/ 365760 h 365760"/>
                  <a:gd name="connsiteX5" fmla="*/ 0 w 754394"/>
                  <a:gd name="connsiteY5" fmla="*/ 365760 h 365760"/>
                  <a:gd name="connsiteX6" fmla="*/ 0 w 754394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394" h="365760" fill="none" extrusionOk="0">
                    <a:moveTo>
                      <a:pt x="0" y="0"/>
                    </a:moveTo>
                    <a:cubicBezTo>
                      <a:pt x="109801" y="-11318"/>
                      <a:pt x="279290" y="-5663"/>
                      <a:pt x="377197" y="0"/>
                    </a:cubicBezTo>
                    <a:cubicBezTo>
                      <a:pt x="475104" y="5663"/>
                      <a:pt x="595766" y="-10207"/>
                      <a:pt x="754394" y="0"/>
                    </a:cubicBezTo>
                    <a:cubicBezTo>
                      <a:pt x="766911" y="121516"/>
                      <a:pt x="768215" y="208395"/>
                      <a:pt x="754394" y="365760"/>
                    </a:cubicBezTo>
                    <a:cubicBezTo>
                      <a:pt x="568305" y="358155"/>
                      <a:pt x="507892" y="349562"/>
                      <a:pt x="362109" y="365760"/>
                    </a:cubicBezTo>
                    <a:cubicBezTo>
                      <a:pt x="216327" y="381958"/>
                      <a:pt x="89253" y="371756"/>
                      <a:pt x="0" y="365760"/>
                    </a:cubicBezTo>
                    <a:cubicBezTo>
                      <a:pt x="17807" y="230178"/>
                      <a:pt x="13580" y="157908"/>
                      <a:pt x="0" y="0"/>
                    </a:cubicBezTo>
                    <a:close/>
                  </a:path>
                  <a:path w="754394" h="365760" stroke="0" extrusionOk="0">
                    <a:moveTo>
                      <a:pt x="0" y="0"/>
                    </a:moveTo>
                    <a:cubicBezTo>
                      <a:pt x="174893" y="3104"/>
                      <a:pt x="250713" y="15195"/>
                      <a:pt x="377197" y="0"/>
                    </a:cubicBezTo>
                    <a:cubicBezTo>
                      <a:pt x="503681" y="-15195"/>
                      <a:pt x="569367" y="-8423"/>
                      <a:pt x="754394" y="0"/>
                    </a:cubicBezTo>
                    <a:cubicBezTo>
                      <a:pt x="767111" y="87100"/>
                      <a:pt x="754843" y="229575"/>
                      <a:pt x="754394" y="365760"/>
                    </a:cubicBezTo>
                    <a:cubicBezTo>
                      <a:pt x="669434" y="360728"/>
                      <a:pt x="455529" y="362538"/>
                      <a:pt x="377197" y="365760"/>
                    </a:cubicBezTo>
                    <a:cubicBezTo>
                      <a:pt x="298865" y="368982"/>
                      <a:pt x="108696" y="366533"/>
                      <a:pt x="0" y="365760"/>
                    </a:cubicBezTo>
                    <a:cubicBezTo>
                      <a:pt x="-4794" y="264960"/>
                      <a:pt x="11351" y="117623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830765156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846" y="4768179"/>
                <a:ext cx="754394" cy="365760"/>
              </a:xfrm>
              <a:prstGeom prst="rect">
                <a:avLst/>
              </a:prstGeom>
              <a:blipFill>
                <a:blip r:embed="rId2"/>
                <a:stretch>
                  <a:fillRect b="-7353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830765156">
                      <a:custGeom>
                        <a:avLst/>
                        <a:gdLst>
                          <a:gd name="connsiteX0" fmla="*/ 0 w 754394"/>
                          <a:gd name="connsiteY0" fmla="*/ 0 h 365760"/>
                          <a:gd name="connsiteX1" fmla="*/ 377197 w 754394"/>
                          <a:gd name="connsiteY1" fmla="*/ 0 h 365760"/>
                          <a:gd name="connsiteX2" fmla="*/ 754394 w 754394"/>
                          <a:gd name="connsiteY2" fmla="*/ 0 h 365760"/>
                          <a:gd name="connsiteX3" fmla="*/ 754394 w 754394"/>
                          <a:gd name="connsiteY3" fmla="*/ 365760 h 365760"/>
                          <a:gd name="connsiteX4" fmla="*/ 362109 w 754394"/>
                          <a:gd name="connsiteY4" fmla="*/ 365760 h 365760"/>
                          <a:gd name="connsiteX5" fmla="*/ 0 w 754394"/>
                          <a:gd name="connsiteY5" fmla="*/ 365760 h 365760"/>
                          <a:gd name="connsiteX6" fmla="*/ 0 w 754394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54394" h="365760" fill="none" extrusionOk="0">
                            <a:moveTo>
                              <a:pt x="0" y="0"/>
                            </a:moveTo>
                            <a:cubicBezTo>
                              <a:pt x="109801" y="-11318"/>
                              <a:pt x="279290" y="-5663"/>
                              <a:pt x="377197" y="0"/>
                            </a:cubicBezTo>
                            <a:cubicBezTo>
                              <a:pt x="475104" y="5663"/>
                              <a:pt x="595766" y="-10207"/>
                              <a:pt x="754394" y="0"/>
                            </a:cubicBezTo>
                            <a:cubicBezTo>
                              <a:pt x="766911" y="121516"/>
                              <a:pt x="768215" y="208395"/>
                              <a:pt x="754394" y="365760"/>
                            </a:cubicBezTo>
                            <a:cubicBezTo>
                              <a:pt x="568305" y="358155"/>
                              <a:pt x="507892" y="349562"/>
                              <a:pt x="362109" y="365760"/>
                            </a:cubicBezTo>
                            <a:cubicBezTo>
                              <a:pt x="216327" y="381958"/>
                              <a:pt x="89253" y="371756"/>
                              <a:pt x="0" y="365760"/>
                            </a:cubicBezTo>
                            <a:cubicBezTo>
                              <a:pt x="17807" y="230178"/>
                              <a:pt x="13580" y="157908"/>
                              <a:pt x="0" y="0"/>
                            </a:cubicBezTo>
                            <a:close/>
                          </a:path>
                          <a:path w="754394" h="365760" stroke="0" extrusionOk="0">
                            <a:moveTo>
                              <a:pt x="0" y="0"/>
                            </a:moveTo>
                            <a:cubicBezTo>
                              <a:pt x="174893" y="3104"/>
                              <a:pt x="250713" y="15195"/>
                              <a:pt x="377197" y="0"/>
                            </a:cubicBezTo>
                            <a:cubicBezTo>
                              <a:pt x="503681" y="-15195"/>
                              <a:pt x="569367" y="-8423"/>
                              <a:pt x="754394" y="0"/>
                            </a:cubicBezTo>
                            <a:cubicBezTo>
                              <a:pt x="767111" y="87100"/>
                              <a:pt x="754843" y="229575"/>
                              <a:pt x="754394" y="365760"/>
                            </a:cubicBezTo>
                            <a:cubicBezTo>
                              <a:pt x="669434" y="360728"/>
                              <a:pt x="455529" y="362538"/>
                              <a:pt x="377197" y="365760"/>
                            </a:cubicBezTo>
                            <a:cubicBezTo>
                              <a:pt x="298865" y="368982"/>
                              <a:pt x="108696" y="366533"/>
                              <a:pt x="0" y="365760"/>
                            </a:cubicBezTo>
                            <a:cubicBezTo>
                              <a:pt x="-4794" y="264960"/>
                              <a:pt x="11351" y="11762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406298" y="4768179"/>
                <a:ext cx="754394" cy="365760"/>
              </a:xfrm>
              <a:custGeom>
                <a:avLst/>
                <a:gdLst>
                  <a:gd name="connsiteX0" fmla="*/ 0 w 754394"/>
                  <a:gd name="connsiteY0" fmla="*/ 0 h 365760"/>
                  <a:gd name="connsiteX1" fmla="*/ 369653 w 754394"/>
                  <a:gd name="connsiteY1" fmla="*/ 0 h 365760"/>
                  <a:gd name="connsiteX2" fmla="*/ 754394 w 754394"/>
                  <a:gd name="connsiteY2" fmla="*/ 0 h 365760"/>
                  <a:gd name="connsiteX3" fmla="*/ 754394 w 754394"/>
                  <a:gd name="connsiteY3" fmla="*/ 365760 h 365760"/>
                  <a:gd name="connsiteX4" fmla="*/ 384741 w 754394"/>
                  <a:gd name="connsiteY4" fmla="*/ 365760 h 365760"/>
                  <a:gd name="connsiteX5" fmla="*/ 0 w 754394"/>
                  <a:gd name="connsiteY5" fmla="*/ 365760 h 365760"/>
                  <a:gd name="connsiteX6" fmla="*/ 0 w 754394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394" h="365760" fill="none" extrusionOk="0">
                    <a:moveTo>
                      <a:pt x="0" y="0"/>
                    </a:moveTo>
                    <a:cubicBezTo>
                      <a:pt x="87848" y="18132"/>
                      <a:pt x="216970" y="48"/>
                      <a:pt x="369653" y="0"/>
                    </a:cubicBezTo>
                    <a:cubicBezTo>
                      <a:pt x="522336" y="-48"/>
                      <a:pt x="599064" y="-6822"/>
                      <a:pt x="754394" y="0"/>
                    </a:cubicBezTo>
                    <a:cubicBezTo>
                      <a:pt x="754309" y="109810"/>
                      <a:pt x="760395" y="245136"/>
                      <a:pt x="754394" y="365760"/>
                    </a:cubicBezTo>
                    <a:cubicBezTo>
                      <a:pt x="600484" y="349932"/>
                      <a:pt x="480505" y="369065"/>
                      <a:pt x="384741" y="365760"/>
                    </a:cubicBezTo>
                    <a:cubicBezTo>
                      <a:pt x="288977" y="362455"/>
                      <a:pt x="153208" y="374863"/>
                      <a:pt x="0" y="365760"/>
                    </a:cubicBezTo>
                    <a:cubicBezTo>
                      <a:pt x="12912" y="267173"/>
                      <a:pt x="-5408" y="175295"/>
                      <a:pt x="0" y="0"/>
                    </a:cubicBezTo>
                    <a:close/>
                  </a:path>
                  <a:path w="754394" h="365760" stroke="0" extrusionOk="0">
                    <a:moveTo>
                      <a:pt x="0" y="0"/>
                    </a:moveTo>
                    <a:cubicBezTo>
                      <a:pt x="87976" y="-10271"/>
                      <a:pt x="198078" y="-13203"/>
                      <a:pt x="362109" y="0"/>
                    </a:cubicBezTo>
                    <a:cubicBezTo>
                      <a:pt x="526140" y="13203"/>
                      <a:pt x="603388" y="6033"/>
                      <a:pt x="754394" y="0"/>
                    </a:cubicBezTo>
                    <a:cubicBezTo>
                      <a:pt x="767752" y="142403"/>
                      <a:pt x="770443" y="256882"/>
                      <a:pt x="754394" y="365760"/>
                    </a:cubicBezTo>
                    <a:cubicBezTo>
                      <a:pt x="598071" y="379240"/>
                      <a:pt x="508839" y="378378"/>
                      <a:pt x="399829" y="365760"/>
                    </a:cubicBezTo>
                    <a:cubicBezTo>
                      <a:pt x="290820" y="353142"/>
                      <a:pt x="184156" y="358042"/>
                      <a:pt x="0" y="365760"/>
                    </a:cubicBezTo>
                    <a:cubicBezTo>
                      <a:pt x="-12225" y="190890"/>
                      <a:pt x="15763" y="94618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9853356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298" y="4768179"/>
                <a:ext cx="754394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98533567">
                      <a:custGeom>
                        <a:avLst/>
                        <a:gdLst>
                          <a:gd name="connsiteX0" fmla="*/ 0 w 754394"/>
                          <a:gd name="connsiteY0" fmla="*/ 0 h 365760"/>
                          <a:gd name="connsiteX1" fmla="*/ 369653 w 754394"/>
                          <a:gd name="connsiteY1" fmla="*/ 0 h 365760"/>
                          <a:gd name="connsiteX2" fmla="*/ 754394 w 754394"/>
                          <a:gd name="connsiteY2" fmla="*/ 0 h 365760"/>
                          <a:gd name="connsiteX3" fmla="*/ 754394 w 754394"/>
                          <a:gd name="connsiteY3" fmla="*/ 365760 h 365760"/>
                          <a:gd name="connsiteX4" fmla="*/ 384741 w 754394"/>
                          <a:gd name="connsiteY4" fmla="*/ 365760 h 365760"/>
                          <a:gd name="connsiteX5" fmla="*/ 0 w 754394"/>
                          <a:gd name="connsiteY5" fmla="*/ 365760 h 365760"/>
                          <a:gd name="connsiteX6" fmla="*/ 0 w 754394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54394" h="365760" fill="none" extrusionOk="0">
                            <a:moveTo>
                              <a:pt x="0" y="0"/>
                            </a:moveTo>
                            <a:cubicBezTo>
                              <a:pt x="87848" y="18132"/>
                              <a:pt x="216970" y="48"/>
                              <a:pt x="369653" y="0"/>
                            </a:cubicBezTo>
                            <a:cubicBezTo>
                              <a:pt x="522336" y="-48"/>
                              <a:pt x="599064" y="-6822"/>
                              <a:pt x="754394" y="0"/>
                            </a:cubicBezTo>
                            <a:cubicBezTo>
                              <a:pt x="754309" y="109810"/>
                              <a:pt x="760395" y="245136"/>
                              <a:pt x="754394" y="365760"/>
                            </a:cubicBezTo>
                            <a:cubicBezTo>
                              <a:pt x="600484" y="349932"/>
                              <a:pt x="480505" y="369065"/>
                              <a:pt x="384741" y="365760"/>
                            </a:cubicBezTo>
                            <a:cubicBezTo>
                              <a:pt x="288977" y="362455"/>
                              <a:pt x="153208" y="374863"/>
                              <a:pt x="0" y="365760"/>
                            </a:cubicBezTo>
                            <a:cubicBezTo>
                              <a:pt x="12912" y="267173"/>
                              <a:pt x="-5408" y="175295"/>
                              <a:pt x="0" y="0"/>
                            </a:cubicBezTo>
                            <a:close/>
                          </a:path>
                          <a:path w="754394" h="365760" stroke="0" extrusionOk="0">
                            <a:moveTo>
                              <a:pt x="0" y="0"/>
                            </a:moveTo>
                            <a:cubicBezTo>
                              <a:pt x="87976" y="-10271"/>
                              <a:pt x="198078" y="-13203"/>
                              <a:pt x="362109" y="0"/>
                            </a:cubicBezTo>
                            <a:cubicBezTo>
                              <a:pt x="526140" y="13203"/>
                              <a:pt x="603388" y="6033"/>
                              <a:pt x="754394" y="0"/>
                            </a:cubicBezTo>
                            <a:cubicBezTo>
                              <a:pt x="767752" y="142403"/>
                              <a:pt x="770443" y="256882"/>
                              <a:pt x="754394" y="365760"/>
                            </a:cubicBezTo>
                            <a:cubicBezTo>
                              <a:pt x="598071" y="379240"/>
                              <a:pt x="508839" y="378378"/>
                              <a:pt x="399829" y="365760"/>
                            </a:cubicBezTo>
                            <a:cubicBezTo>
                              <a:pt x="290820" y="353142"/>
                              <a:pt x="184156" y="358042"/>
                              <a:pt x="0" y="365760"/>
                            </a:cubicBezTo>
                            <a:cubicBezTo>
                              <a:pt x="-12225" y="190890"/>
                              <a:pt x="15763" y="9461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800678" y="4736277"/>
                <a:ext cx="5076970" cy="42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Mean and (diagonal) covariance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78" y="4736277"/>
                <a:ext cx="5076970" cy="427425"/>
              </a:xfrm>
              <a:prstGeom prst="rect">
                <a:avLst/>
              </a:prstGeom>
              <a:blipFill>
                <a:blip r:embed="rId4"/>
                <a:stretch>
                  <a:fillRect l="-721" b="-1000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600BBF-AE31-4BCE-B52D-5E73B3BA3DE7}"/>
                  </a:ext>
                </a:extLst>
              </p:cNvPr>
              <p:cNvSpPr txBox="1"/>
              <p:nvPr/>
            </p:nvSpPr>
            <p:spPr>
              <a:xfrm>
                <a:off x="4882188" y="1955602"/>
                <a:ext cx="6706563" cy="675353"/>
              </a:xfrm>
              <a:custGeom>
                <a:avLst/>
                <a:gdLst>
                  <a:gd name="connsiteX0" fmla="*/ 0 w 6706563"/>
                  <a:gd name="connsiteY0" fmla="*/ 0 h 675353"/>
                  <a:gd name="connsiteX1" fmla="*/ 804788 w 6706563"/>
                  <a:gd name="connsiteY1" fmla="*/ 0 h 675353"/>
                  <a:gd name="connsiteX2" fmla="*/ 1609575 w 6706563"/>
                  <a:gd name="connsiteY2" fmla="*/ 0 h 675353"/>
                  <a:gd name="connsiteX3" fmla="*/ 2347297 w 6706563"/>
                  <a:gd name="connsiteY3" fmla="*/ 0 h 675353"/>
                  <a:gd name="connsiteX4" fmla="*/ 2950888 w 6706563"/>
                  <a:gd name="connsiteY4" fmla="*/ 0 h 675353"/>
                  <a:gd name="connsiteX5" fmla="*/ 3554478 w 6706563"/>
                  <a:gd name="connsiteY5" fmla="*/ 0 h 675353"/>
                  <a:gd name="connsiteX6" fmla="*/ 4359266 w 6706563"/>
                  <a:gd name="connsiteY6" fmla="*/ 0 h 675353"/>
                  <a:gd name="connsiteX7" fmla="*/ 4962857 w 6706563"/>
                  <a:gd name="connsiteY7" fmla="*/ 0 h 675353"/>
                  <a:gd name="connsiteX8" fmla="*/ 5633513 w 6706563"/>
                  <a:gd name="connsiteY8" fmla="*/ 0 h 675353"/>
                  <a:gd name="connsiteX9" fmla="*/ 6706563 w 6706563"/>
                  <a:gd name="connsiteY9" fmla="*/ 0 h 675353"/>
                  <a:gd name="connsiteX10" fmla="*/ 6706563 w 6706563"/>
                  <a:gd name="connsiteY10" fmla="*/ 675353 h 675353"/>
                  <a:gd name="connsiteX11" fmla="*/ 6237104 w 6706563"/>
                  <a:gd name="connsiteY11" fmla="*/ 675353 h 675353"/>
                  <a:gd name="connsiteX12" fmla="*/ 5566447 w 6706563"/>
                  <a:gd name="connsiteY12" fmla="*/ 675353 h 675353"/>
                  <a:gd name="connsiteX13" fmla="*/ 5096988 w 6706563"/>
                  <a:gd name="connsiteY13" fmla="*/ 675353 h 675353"/>
                  <a:gd name="connsiteX14" fmla="*/ 4292200 w 6706563"/>
                  <a:gd name="connsiteY14" fmla="*/ 675353 h 675353"/>
                  <a:gd name="connsiteX15" fmla="*/ 3621544 w 6706563"/>
                  <a:gd name="connsiteY15" fmla="*/ 675353 h 675353"/>
                  <a:gd name="connsiteX16" fmla="*/ 3085019 w 6706563"/>
                  <a:gd name="connsiteY16" fmla="*/ 675353 h 675353"/>
                  <a:gd name="connsiteX17" fmla="*/ 2548494 w 6706563"/>
                  <a:gd name="connsiteY17" fmla="*/ 675353 h 675353"/>
                  <a:gd name="connsiteX18" fmla="*/ 2011969 w 6706563"/>
                  <a:gd name="connsiteY18" fmla="*/ 675353 h 675353"/>
                  <a:gd name="connsiteX19" fmla="*/ 1341313 w 6706563"/>
                  <a:gd name="connsiteY19" fmla="*/ 675353 h 675353"/>
                  <a:gd name="connsiteX20" fmla="*/ 804788 w 6706563"/>
                  <a:gd name="connsiteY20" fmla="*/ 675353 h 675353"/>
                  <a:gd name="connsiteX21" fmla="*/ 0 w 6706563"/>
                  <a:gd name="connsiteY21" fmla="*/ 675353 h 675353"/>
                  <a:gd name="connsiteX22" fmla="*/ 0 w 6706563"/>
                  <a:gd name="connsiteY22" fmla="*/ 0 h 67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706563" h="675353" fill="none" extrusionOk="0">
                    <a:moveTo>
                      <a:pt x="0" y="0"/>
                    </a:moveTo>
                    <a:cubicBezTo>
                      <a:pt x="372676" y="36961"/>
                      <a:pt x="447697" y="31535"/>
                      <a:pt x="804788" y="0"/>
                    </a:cubicBezTo>
                    <a:cubicBezTo>
                      <a:pt x="1161879" y="-31535"/>
                      <a:pt x="1246714" y="-17672"/>
                      <a:pt x="1609575" y="0"/>
                    </a:cubicBezTo>
                    <a:cubicBezTo>
                      <a:pt x="1972436" y="17672"/>
                      <a:pt x="2043949" y="-4456"/>
                      <a:pt x="2347297" y="0"/>
                    </a:cubicBezTo>
                    <a:cubicBezTo>
                      <a:pt x="2650645" y="4456"/>
                      <a:pt x="2795778" y="19441"/>
                      <a:pt x="2950888" y="0"/>
                    </a:cubicBezTo>
                    <a:cubicBezTo>
                      <a:pt x="3105998" y="-19441"/>
                      <a:pt x="3281517" y="-5984"/>
                      <a:pt x="3554478" y="0"/>
                    </a:cubicBezTo>
                    <a:cubicBezTo>
                      <a:pt x="3827439" y="5984"/>
                      <a:pt x="4091038" y="30922"/>
                      <a:pt x="4359266" y="0"/>
                    </a:cubicBezTo>
                    <a:cubicBezTo>
                      <a:pt x="4627494" y="-30922"/>
                      <a:pt x="4694646" y="-20128"/>
                      <a:pt x="4962857" y="0"/>
                    </a:cubicBezTo>
                    <a:cubicBezTo>
                      <a:pt x="5231068" y="20128"/>
                      <a:pt x="5405163" y="23328"/>
                      <a:pt x="5633513" y="0"/>
                    </a:cubicBezTo>
                    <a:cubicBezTo>
                      <a:pt x="5861863" y="-23328"/>
                      <a:pt x="6298492" y="-47876"/>
                      <a:pt x="6706563" y="0"/>
                    </a:cubicBezTo>
                    <a:cubicBezTo>
                      <a:pt x="6698075" y="177373"/>
                      <a:pt x="6732695" y="404812"/>
                      <a:pt x="6706563" y="675353"/>
                    </a:cubicBezTo>
                    <a:cubicBezTo>
                      <a:pt x="6599141" y="667993"/>
                      <a:pt x="6381014" y="697100"/>
                      <a:pt x="6237104" y="675353"/>
                    </a:cubicBezTo>
                    <a:cubicBezTo>
                      <a:pt x="6093194" y="653606"/>
                      <a:pt x="5896292" y="644550"/>
                      <a:pt x="5566447" y="675353"/>
                    </a:cubicBezTo>
                    <a:cubicBezTo>
                      <a:pt x="5236602" y="706156"/>
                      <a:pt x="5305029" y="658394"/>
                      <a:pt x="5096988" y="675353"/>
                    </a:cubicBezTo>
                    <a:cubicBezTo>
                      <a:pt x="4888947" y="692312"/>
                      <a:pt x="4602211" y="673117"/>
                      <a:pt x="4292200" y="675353"/>
                    </a:cubicBezTo>
                    <a:cubicBezTo>
                      <a:pt x="3982189" y="677589"/>
                      <a:pt x="3805635" y="677549"/>
                      <a:pt x="3621544" y="675353"/>
                    </a:cubicBezTo>
                    <a:cubicBezTo>
                      <a:pt x="3437453" y="673157"/>
                      <a:pt x="3282191" y="656935"/>
                      <a:pt x="3085019" y="675353"/>
                    </a:cubicBezTo>
                    <a:cubicBezTo>
                      <a:pt x="2887847" y="693771"/>
                      <a:pt x="2756261" y="655980"/>
                      <a:pt x="2548494" y="675353"/>
                    </a:cubicBezTo>
                    <a:cubicBezTo>
                      <a:pt x="2340727" y="694726"/>
                      <a:pt x="2207690" y="670755"/>
                      <a:pt x="2011969" y="675353"/>
                    </a:cubicBezTo>
                    <a:cubicBezTo>
                      <a:pt x="1816248" y="679951"/>
                      <a:pt x="1608084" y="706248"/>
                      <a:pt x="1341313" y="675353"/>
                    </a:cubicBezTo>
                    <a:cubicBezTo>
                      <a:pt x="1074542" y="644458"/>
                      <a:pt x="1041531" y="679018"/>
                      <a:pt x="804788" y="675353"/>
                    </a:cubicBezTo>
                    <a:cubicBezTo>
                      <a:pt x="568046" y="671688"/>
                      <a:pt x="240072" y="685855"/>
                      <a:pt x="0" y="675353"/>
                    </a:cubicBezTo>
                    <a:cubicBezTo>
                      <a:pt x="-10461" y="411622"/>
                      <a:pt x="29138" y="257746"/>
                      <a:pt x="0" y="0"/>
                    </a:cubicBezTo>
                    <a:close/>
                  </a:path>
                  <a:path w="6706563" h="675353" stroke="0" extrusionOk="0">
                    <a:moveTo>
                      <a:pt x="0" y="0"/>
                    </a:moveTo>
                    <a:cubicBezTo>
                      <a:pt x="236154" y="4445"/>
                      <a:pt x="382598" y="10499"/>
                      <a:pt x="536525" y="0"/>
                    </a:cubicBezTo>
                    <a:cubicBezTo>
                      <a:pt x="690453" y="-10499"/>
                      <a:pt x="1031369" y="33906"/>
                      <a:pt x="1274247" y="0"/>
                    </a:cubicBezTo>
                    <a:cubicBezTo>
                      <a:pt x="1517125" y="-33906"/>
                      <a:pt x="1889254" y="-25345"/>
                      <a:pt x="2079035" y="0"/>
                    </a:cubicBezTo>
                    <a:cubicBezTo>
                      <a:pt x="2268816" y="25345"/>
                      <a:pt x="2434211" y="21446"/>
                      <a:pt x="2615560" y="0"/>
                    </a:cubicBezTo>
                    <a:cubicBezTo>
                      <a:pt x="2796910" y="-21446"/>
                      <a:pt x="3123292" y="3384"/>
                      <a:pt x="3353282" y="0"/>
                    </a:cubicBezTo>
                    <a:cubicBezTo>
                      <a:pt x="3583272" y="-3384"/>
                      <a:pt x="3658013" y="-23272"/>
                      <a:pt x="3889807" y="0"/>
                    </a:cubicBezTo>
                    <a:cubicBezTo>
                      <a:pt x="4121601" y="23272"/>
                      <a:pt x="4449895" y="-9966"/>
                      <a:pt x="4627528" y="0"/>
                    </a:cubicBezTo>
                    <a:cubicBezTo>
                      <a:pt x="4805161" y="9966"/>
                      <a:pt x="5020152" y="25138"/>
                      <a:pt x="5164054" y="0"/>
                    </a:cubicBezTo>
                    <a:cubicBezTo>
                      <a:pt x="5307956" y="-25138"/>
                      <a:pt x="5709885" y="25355"/>
                      <a:pt x="5968841" y="0"/>
                    </a:cubicBezTo>
                    <a:cubicBezTo>
                      <a:pt x="6227797" y="-25355"/>
                      <a:pt x="6340761" y="-5497"/>
                      <a:pt x="6706563" y="0"/>
                    </a:cubicBezTo>
                    <a:cubicBezTo>
                      <a:pt x="6697782" y="198973"/>
                      <a:pt x="6728214" y="521744"/>
                      <a:pt x="6706563" y="675353"/>
                    </a:cubicBezTo>
                    <a:cubicBezTo>
                      <a:pt x="6486902" y="679126"/>
                      <a:pt x="6327666" y="687981"/>
                      <a:pt x="6035907" y="675353"/>
                    </a:cubicBezTo>
                    <a:cubicBezTo>
                      <a:pt x="5744148" y="662725"/>
                      <a:pt x="5677765" y="706617"/>
                      <a:pt x="5365250" y="675353"/>
                    </a:cubicBezTo>
                    <a:cubicBezTo>
                      <a:pt x="5052735" y="644089"/>
                      <a:pt x="4967266" y="684328"/>
                      <a:pt x="4694594" y="675353"/>
                    </a:cubicBezTo>
                    <a:cubicBezTo>
                      <a:pt x="4421922" y="666378"/>
                      <a:pt x="4334121" y="695805"/>
                      <a:pt x="4158069" y="675353"/>
                    </a:cubicBezTo>
                    <a:cubicBezTo>
                      <a:pt x="3982018" y="654901"/>
                      <a:pt x="3601876" y="669414"/>
                      <a:pt x="3420347" y="675353"/>
                    </a:cubicBezTo>
                    <a:cubicBezTo>
                      <a:pt x="3238818" y="681292"/>
                      <a:pt x="3028227" y="680536"/>
                      <a:pt x="2883822" y="675353"/>
                    </a:cubicBezTo>
                    <a:cubicBezTo>
                      <a:pt x="2739418" y="670170"/>
                      <a:pt x="2298601" y="711530"/>
                      <a:pt x="2146100" y="675353"/>
                    </a:cubicBezTo>
                    <a:cubicBezTo>
                      <a:pt x="1993599" y="639176"/>
                      <a:pt x="1741951" y="661764"/>
                      <a:pt x="1609575" y="675353"/>
                    </a:cubicBezTo>
                    <a:cubicBezTo>
                      <a:pt x="1477200" y="688942"/>
                      <a:pt x="1272269" y="650100"/>
                      <a:pt x="1073050" y="675353"/>
                    </a:cubicBezTo>
                    <a:cubicBezTo>
                      <a:pt x="873831" y="700606"/>
                      <a:pt x="254405" y="714512"/>
                      <a:pt x="0" y="675353"/>
                    </a:cubicBezTo>
                    <a:cubicBezTo>
                      <a:pt x="13161" y="375620"/>
                      <a:pt x="13996" y="189671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bg1">
                    <a:lumMod val="50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42031337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≥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600BBF-AE31-4BCE-B52D-5E73B3BA3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88" y="1955602"/>
                <a:ext cx="6706563" cy="67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4203133778">
                      <a:custGeom>
                        <a:avLst/>
                        <a:gdLst>
                          <a:gd name="connsiteX0" fmla="*/ 0 w 6706563"/>
                          <a:gd name="connsiteY0" fmla="*/ 0 h 675353"/>
                          <a:gd name="connsiteX1" fmla="*/ 804788 w 6706563"/>
                          <a:gd name="connsiteY1" fmla="*/ 0 h 675353"/>
                          <a:gd name="connsiteX2" fmla="*/ 1609575 w 6706563"/>
                          <a:gd name="connsiteY2" fmla="*/ 0 h 675353"/>
                          <a:gd name="connsiteX3" fmla="*/ 2347297 w 6706563"/>
                          <a:gd name="connsiteY3" fmla="*/ 0 h 675353"/>
                          <a:gd name="connsiteX4" fmla="*/ 2950888 w 6706563"/>
                          <a:gd name="connsiteY4" fmla="*/ 0 h 675353"/>
                          <a:gd name="connsiteX5" fmla="*/ 3554478 w 6706563"/>
                          <a:gd name="connsiteY5" fmla="*/ 0 h 675353"/>
                          <a:gd name="connsiteX6" fmla="*/ 4359266 w 6706563"/>
                          <a:gd name="connsiteY6" fmla="*/ 0 h 675353"/>
                          <a:gd name="connsiteX7" fmla="*/ 4962857 w 6706563"/>
                          <a:gd name="connsiteY7" fmla="*/ 0 h 675353"/>
                          <a:gd name="connsiteX8" fmla="*/ 5633513 w 6706563"/>
                          <a:gd name="connsiteY8" fmla="*/ 0 h 675353"/>
                          <a:gd name="connsiteX9" fmla="*/ 6706563 w 6706563"/>
                          <a:gd name="connsiteY9" fmla="*/ 0 h 675353"/>
                          <a:gd name="connsiteX10" fmla="*/ 6706563 w 6706563"/>
                          <a:gd name="connsiteY10" fmla="*/ 675353 h 675353"/>
                          <a:gd name="connsiteX11" fmla="*/ 6237104 w 6706563"/>
                          <a:gd name="connsiteY11" fmla="*/ 675353 h 675353"/>
                          <a:gd name="connsiteX12" fmla="*/ 5566447 w 6706563"/>
                          <a:gd name="connsiteY12" fmla="*/ 675353 h 675353"/>
                          <a:gd name="connsiteX13" fmla="*/ 5096988 w 6706563"/>
                          <a:gd name="connsiteY13" fmla="*/ 675353 h 675353"/>
                          <a:gd name="connsiteX14" fmla="*/ 4292200 w 6706563"/>
                          <a:gd name="connsiteY14" fmla="*/ 675353 h 675353"/>
                          <a:gd name="connsiteX15" fmla="*/ 3621544 w 6706563"/>
                          <a:gd name="connsiteY15" fmla="*/ 675353 h 675353"/>
                          <a:gd name="connsiteX16" fmla="*/ 3085019 w 6706563"/>
                          <a:gd name="connsiteY16" fmla="*/ 675353 h 675353"/>
                          <a:gd name="connsiteX17" fmla="*/ 2548494 w 6706563"/>
                          <a:gd name="connsiteY17" fmla="*/ 675353 h 675353"/>
                          <a:gd name="connsiteX18" fmla="*/ 2011969 w 6706563"/>
                          <a:gd name="connsiteY18" fmla="*/ 675353 h 675353"/>
                          <a:gd name="connsiteX19" fmla="*/ 1341313 w 6706563"/>
                          <a:gd name="connsiteY19" fmla="*/ 675353 h 675353"/>
                          <a:gd name="connsiteX20" fmla="*/ 804788 w 6706563"/>
                          <a:gd name="connsiteY20" fmla="*/ 675353 h 675353"/>
                          <a:gd name="connsiteX21" fmla="*/ 0 w 6706563"/>
                          <a:gd name="connsiteY21" fmla="*/ 675353 h 675353"/>
                          <a:gd name="connsiteX22" fmla="*/ 0 w 6706563"/>
                          <a:gd name="connsiteY22" fmla="*/ 0 h 6753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6706563" h="675353" fill="none" extrusionOk="0">
                            <a:moveTo>
                              <a:pt x="0" y="0"/>
                            </a:moveTo>
                            <a:cubicBezTo>
                              <a:pt x="372676" y="36961"/>
                              <a:pt x="447697" y="31535"/>
                              <a:pt x="804788" y="0"/>
                            </a:cubicBezTo>
                            <a:cubicBezTo>
                              <a:pt x="1161879" y="-31535"/>
                              <a:pt x="1246714" y="-17672"/>
                              <a:pt x="1609575" y="0"/>
                            </a:cubicBezTo>
                            <a:cubicBezTo>
                              <a:pt x="1972436" y="17672"/>
                              <a:pt x="2043949" y="-4456"/>
                              <a:pt x="2347297" y="0"/>
                            </a:cubicBezTo>
                            <a:cubicBezTo>
                              <a:pt x="2650645" y="4456"/>
                              <a:pt x="2795778" y="19441"/>
                              <a:pt x="2950888" y="0"/>
                            </a:cubicBezTo>
                            <a:cubicBezTo>
                              <a:pt x="3105998" y="-19441"/>
                              <a:pt x="3281517" y="-5984"/>
                              <a:pt x="3554478" y="0"/>
                            </a:cubicBezTo>
                            <a:cubicBezTo>
                              <a:pt x="3827439" y="5984"/>
                              <a:pt x="4091038" y="30922"/>
                              <a:pt x="4359266" y="0"/>
                            </a:cubicBezTo>
                            <a:cubicBezTo>
                              <a:pt x="4627494" y="-30922"/>
                              <a:pt x="4694646" y="-20128"/>
                              <a:pt x="4962857" y="0"/>
                            </a:cubicBezTo>
                            <a:cubicBezTo>
                              <a:pt x="5231068" y="20128"/>
                              <a:pt x="5405163" y="23328"/>
                              <a:pt x="5633513" y="0"/>
                            </a:cubicBezTo>
                            <a:cubicBezTo>
                              <a:pt x="5861863" y="-23328"/>
                              <a:pt x="6298492" y="-47876"/>
                              <a:pt x="6706563" y="0"/>
                            </a:cubicBezTo>
                            <a:cubicBezTo>
                              <a:pt x="6698075" y="177373"/>
                              <a:pt x="6732695" y="404812"/>
                              <a:pt x="6706563" y="675353"/>
                            </a:cubicBezTo>
                            <a:cubicBezTo>
                              <a:pt x="6599141" y="667993"/>
                              <a:pt x="6381014" y="697100"/>
                              <a:pt x="6237104" y="675353"/>
                            </a:cubicBezTo>
                            <a:cubicBezTo>
                              <a:pt x="6093194" y="653606"/>
                              <a:pt x="5896292" y="644550"/>
                              <a:pt x="5566447" y="675353"/>
                            </a:cubicBezTo>
                            <a:cubicBezTo>
                              <a:pt x="5236602" y="706156"/>
                              <a:pt x="5305029" y="658394"/>
                              <a:pt x="5096988" y="675353"/>
                            </a:cubicBezTo>
                            <a:cubicBezTo>
                              <a:pt x="4888947" y="692312"/>
                              <a:pt x="4602211" y="673117"/>
                              <a:pt x="4292200" y="675353"/>
                            </a:cubicBezTo>
                            <a:cubicBezTo>
                              <a:pt x="3982189" y="677589"/>
                              <a:pt x="3805635" y="677549"/>
                              <a:pt x="3621544" y="675353"/>
                            </a:cubicBezTo>
                            <a:cubicBezTo>
                              <a:pt x="3437453" y="673157"/>
                              <a:pt x="3282191" y="656935"/>
                              <a:pt x="3085019" y="675353"/>
                            </a:cubicBezTo>
                            <a:cubicBezTo>
                              <a:pt x="2887847" y="693771"/>
                              <a:pt x="2756261" y="655980"/>
                              <a:pt x="2548494" y="675353"/>
                            </a:cubicBezTo>
                            <a:cubicBezTo>
                              <a:pt x="2340727" y="694726"/>
                              <a:pt x="2207690" y="670755"/>
                              <a:pt x="2011969" y="675353"/>
                            </a:cubicBezTo>
                            <a:cubicBezTo>
                              <a:pt x="1816248" y="679951"/>
                              <a:pt x="1608084" y="706248"/>
                              <a:pt x="1341313" y="675353"/>
                            </a:cubicBezTo>
                            <a:cubicBezTo>
                              <a:pt x="1074542" y="644458"/>
                              <a:pt x="1041531" y="679018"/>
                              <a:pt x="804788" y="675353"/>
                            </a:cubicBezTo>
                            <a:cubicBezTo>
                              <a:pt x="568046" y="671688"/>
                              <a:pt x="240072" y="685855"/>
                              <a:pt x="0" y="675353"/>
                            </a:cubicBezTo>
                            <a:cubicBezTo>
                              <a:pt x="-10461" y="411622"/>
                              <a:pt x="29138" y="257746"/>
                              <a:pt x="0" y="0"/>
                            </a:cubicBezTo>
                            <a:close/>
                          </a:path>
                          <a:path w="6706563" h="675353" stroke="0" extrusionOk="0">
                            <a:moveTo>
                              <a:pt x="0" y="0"/>
                            </a:moveTo>
                            <a:cubicBezTo>
                              <a:pt x="236154" y="4445"/>
                              <a:pt x="382598" y="10499"/>
                              <a:pt x="536525" y="0"/>
                            </a:cubicBezTo>
                            <a:cubicBezTo>
                              <a:pt x="690453" y="-10499"/>
                              <a:pt x="1031369" y="33906"/>
                              <a:pt x="1274247" y="0"/>
                            </a:cubicBezTo>
                            <a:cubicBezTo>
                              <a:pt x="1517125" y="-33906"/>
                              <a:pt x="1889254" y="-25345"/>
                              <a:pt x="2079035" y="0"/>
                            </a:cubicBezTo>
                            <a:cubicBezTo>
                              <a:pt x="2268816" y="25345"/>
                              <a:pt x="2434211" y="21446"/>
                              <a:pt x="2615560" y="0"/>
                            </a:cubicBezTo>
                            <a:cubicBezTo>
                              <a:pt x="2796910" y="-21446"/>
                              <a:pt x="3123292" y="3384"/>
                              <a:pt x="3353282" y="0"/>
                            </a:cubicBezTo>
                            <a:cubicBezTo>
                              <a:pt x="3583272" y="-3384"/>
                              <a:pt x="3658013" y="-23272"/>
                              <a:pt x="3889807" y="0"/>
                            </a:cubicBezTo>
                            <a:cubicBezTo>
                              <a:pt x="4121601" y="23272"/>
                              <a:pt x="4449895" y="-9966"/>
                              <a:pt x="4627528" y="0"/>
                            </a:cubicBezTo>
                            <a:cubicBezTo>
                              <a:pt x="4805161" y="9966"/>
                              <a:pt x="5020152" y="25138"/>
                              <a:pt x="5164054" y="0"/>
                            </a:cubicBezTo>
                            <a:cubicBezTo>
                              <a:pt x="5307956" y="-25138"/>
                              <a:pt x="5709885" y="25355"/>
                              <a:pt x="5968841" y="0"/>
                            </a:cubicBezTo>
                            <a:cubicBezTo>
                              <a:pt x="6227797" y="-25355"/>
                              <a:pt x="6340761" y="-5497"/>
                              <a:pt x="6706563" y="0"/>
                            </a:cubicBezTo>
                            <a:cubicBezTo>
                              <a:pt x="6697782" y="198973"/>
                              <a:pt x="6728214" y="521744"/>
                              <a:pt x="6706563" y="675353"/>
                            </a:cubicBezTo>
                            <a:cubicBezTo>
                              <a:pt x="6486902" y="679126"/>
                              <a:pt x="6327666" y="687981"/>
                              <a:pt x="6035907" y="675353"/>
                            </a:cubicBezTo>
                            <a:cubicBezTo>
                              <a:pt x="5744148" y="662725"/>
                              <a:pt x="5677765" y="706617"/>
                              <a:pt x="5365250" y="675353"/>
                            </a:cubicBezTo>
                            <a:cubicBezTo>
                              <a:pt x="5052735" y="644089"/>
                              <a:pt x="4967266" y="684328"/>
                              <a:pt x="4694594" y="675353"/>
                            </a:cubicBezTo>
                            <a:cubicBezTo>
                              <a:pt x="4421922" y="666378"/>
                              <a:pt x="4334121" y="695805"/>
                              <a:pt x="4158069" y="675353"/>
                            </a:cubicBezTo>
                            <a:cubicBezTo>
                              <a:pt x="3982018" y="654901"/>
                              <a:pt x="3601876" y="669414"/>
                              <a:pt x="3420347" y="675353"/>
                            </a:cubicBezTo>
                            <a:cubicBezTo>
                              <a:pt x="3238818" y="681292"/>
                              <a:pt x="3028227" y="680536"/>
                              <a:pt x="2883822" y="675353"/>
                            </a:cubicBezTo>
                            <a:cubicBezTo>
                              <a:pt x="2739418" y="670170"/>
                              <a:pt x="2298601" y="711530"/>
                              <a:pt x="2146100" y="675353"/>
                            </a:cubicBezTo>
                            <a:cubicBezTo>
                              <a:pt x="1993599" y="639176"/>
                              <a:pt x="1741951" y="661764"/>
                              <a:pt x="1609575" y="675353"/>
                            </a:cubicBezTo>
                            <a:cubicBezTo>
                              <a:pt x="1477200" y="688942"/>
                              <a:pt x="1272269" y="650100"/>
                              <a:pt x="1073050" y="675353"/>
                            </a:cubicBezTo>
                            <a:cubicBezTo>
                              <a:pt x="873831" y="700606"/>
                              <a:pt x="254405" y="714512"/>
                              <a:pt x="0" y="675353"/>
                            </a:cubicBezTo>
                            <a:cubicBezTo>
                              <a:pt x="13161" y="375620"/>
                              <a:pt x="13996" y="18967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261EAB-DC1F-4351-B6C8-80D08DF841A6}"/>
                  </a:ext>
                </a:extLst>
              </p:cNvPr>
              <p:cNvSpPr/>
              <p:nvPr/>
            </p:nvSpPr>
            <p:spPr>
              <a:xfrm>
                <a:off x="2379795" y="5882580"/>
                <a:ext cx="731520" cy="408558"/>
              </a:xfrm>
              <a:custGeom>
                <a:avLst/>
                <a:gdLst>
                  <a:gd name="connsiteX0" fmla="*/ 0 w 731520"/>
                  <a:gd name="connsiteY0" fmla="*/ 0 h 408558"/>
                  <a:gd name="connsiteX1" fmla="*/ 343814 w 731520"/>
                  <a:gd name="connsiteY1" fmla="*/ 0 h 408558"/>
                  <a:gd name="connsiteX2" fmla="*/ 731520 w 731520"/>
                  <a:gd name="connsiteY2" fmla="*/ 0 h 408558"/>
                  <a:gd name="connsiteX3" fmla="*/ 731520 w 731520"/>
                  <a:gd name="connsiteY3" fmla="*/ 408558 h 408558"/>
                  <a:gd name="connsiteX4" fmla="*/ 365760 w 731520"/>
                  <a:gd name="connsiteY4" fmla="*/ 408558 h 408558"/>
                  <a:gd name="connsiteX5" fmla="*/ 0 w 731520"/>
                  <a:gd name="connsiteY5" fmla="*/ 408558 h 408558"/>
                  <a:gd name="connsiteX6" fmla="*/ 0 w 731520"/>
                  <a:gd name="connsiteY6" fmla="*/ 0 h 408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1520" h="408558" fill="none" extrusionOk="0">
                    <a:moveTo>
                      <a:pt x="0" y="0"/>
                    </a:moveTo>
                    <a:cubicBezTo>
                      <a:pt x="161619" y="-11726"/>
                      <a:pt x="257873" y="-5971"/>
                      <a:pt x="343814" y="0"/>
                    </a:cubicBezTo>
                    <a:cubicBezTo>
                      <a:pt x="429755" y="5971"/>
                      <a:pt x="576203" y="18852"/>
                      <a:pt x="731520" y="0"/>
                    </a:cubicBezTo>
                    <a:cubicBezTo>
                      <a:pt x="718954" y="118786"/>
                      <a:pt x="743888" y="303823"/>
                      <a:pt x="731520" y="408558"/>
                    </a:cubicBezTo>
                    <a:cubicBezTo>
                      <a:pt x="656313" y="412622"/>
                      <a:pt x="482516" y="394539"/>
                      <a:pt x="365760" y="408558"/>
                    </a:cubicBezTo>
                    <a:cubicBezTo>
                      <a:pt x="249004" y="422577"/>
                      <a:pt x="116230" y="412749"/>
                      <a:pt x="0" y="408558"/>
                    </a:cubicBezTo>
                    <a:cubicBezTo>
                      <a:pt x="12798" y="260807"/>
                      <a:pt x="4253" y="186504"/>
                      <a:pt x="0" y="0"/>
                    </a:cubicBezTo>
                    <a:close/>
                  </a:path>
                  <a:path w="731520" h="408558" stroke="0" extrusionOk="0">
                    <a:moveTo>
                      <a:pt x="0" y="0"/>
                    </a:moveTo>
                    <a:cubicBezTo>
                      <a:pt x="133616" y="10731"/>
                      <a:pt x="184718" y="12299"/>
                      <a:pt x="358445" y="0"/>
                    </a:cubicBezTo>
                    <a:cubicBezTo>
                      <a:pt x="532173" y="-12299"/>
                      <a:pt x="546049" y="18461"/>
                      <a:pt x="731520" y="0"/>
                    </a:cubicBezTo>
                    <a:cubicBezTo>
                      <a:pt x="735655" y="172517"/>
                      <a:pt x="736257" y="257885"/>
                      <a:pt x="731520" y="408558"/>
                    </a:cubicBezTo>
                    <a:cubicBezTo>
                      <a:pt x="651044" y="419001"/>
                      <a:pt x="503572" y="392581"/>
                      <a:pt x="351130" y="408558"/>
                    </a:cubicBezTo>
                    <a:cubicBezTo>
                      <a:pt x="198688" y="424536"/>
                      <a:pt x="94255" y="408591"/>
                      <a:pt x="0" y="408558"/>
                    </a:cubicBezTo>
                    <a:cubicBezTo>
                      <a:pt x="-12300" y="298523"/>
                      <a:pt x="-20139" y="14105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261EAB-DC1F-4351-B6C8-80D08DF84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95" y="5882580"/>
                <a:ext cx="731520" cy="408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custGeom>
                        <a:avLst/>
                        <a:gdLst>
                          <a:gd name="connsiteX0" fmla="*/ 0 w 731520"/>
                          <a:gd name="connsiteY0" fmla="*/ 0 h 408558"/>
                          <a:gd name="connsiteX1" fmla="*/ 343814 w 731520"/>
                          <a:gd name="connsiteY1" fmla="*/ 0 h 408558"/>
                          <a:gd name="connsiteX2" fmla="*/ 731520 w 731520"/>
                          <a:gd name="connsiteY2" fmla="*/ 0 h 408558"/>
                          <a:gd name="connsiteX3" fmla="*/ 731520 w 731520"/>
                          <a:gd name="connsiteY3" fmla="*/ 408558 h 408558"/>
                          <a:gd name="connsiteX4" fmla="*/ 365760 w 731520"/>
                          <a:gd name="connsiteY4" fmla="*/ 408558 h 408558"/>
                          <a:gd name="connsiteX5" fmla="*/ 0 w 731520"/>
                          <a:gd name="connsiteY5" fmla="*/ 408558 h 408558"/>
                          <a:gd name="connsiteX6" fmla="*/ 0 w 731520"/>
                          <a:gd name="connsiteY6" fmla="*/ 0 h 408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31520" h="408558" fill="none" extrusionOk="0">
                            <a:moveTo>
                              <a:pt x="0" y="0"/>
                            </a:moveTo>
                            <a:cubicBezTo>
                              <a:pt x="161619" y="-11726"/>
                              <a:pt x="257873" y="-5971"/>
                              <a:pt x="343814" y="0"/>
                            </a:cubicBezTo>
                            <a:cubicBezTo>
                              <a:pt x="429755" y="5971"/>
                              <a:pt x="576203" y="18852"/>
                              <a:pt x="731520" y="0"/>
                            </a:cubicBezTo>
                            <a:cubicBezTo>
                              <a:pt x="718954" y="118786"/>
                              <a:pt x="743888" y="303823"/>
                              <a:pt x="731520" y="408558"/>
                            </a:cubicBezTo>
                            <a:cubicBezTo>
                              <a:pt x="656313" y="412622"/>
                              <a:pt x="482516" y="394539"/>
                              <a:pt x="365760" y="408558"/>
                            </a:cubicBezTo>
                            <a:cubicBezTo>
                              <a:pt x="249004" y="422577"/>
                              <a:pt x="116230" y="412749"/>
                              <a:pt x="0" y="408558"/>
                            </a:cubicBezTo>
                            <a:cubicBezTo>
                              <a:pt x="12798" y="260807"/>
                              <a:pt x="4253" y="186504"/>
                              <a:pt x="0" y="0"/>
                            </a:cubicBezTo>
                            <a:close/>
                          </a:path>
                          <a:path w="731520" h="408558" stroke="0" extrusionOk="0">
                            <a:moveTo>
                              <a:pt x="0" y="0"/>
                            </a:moveTo>
                            <a:cubicBezTo>
                              <a:pt x="133616" y="10731"/>
                              <a:pt x="184718" y="12299"/>
                              <a:pt x="358445" y="0"/>
                            </a:cubicBezTo>
                            <a:cubicBezTo>
                              <a:pt x="532173" y="-12299"/>
                              <a:pt x="546049" y="18461"/>
                              <a:pt x="731520" y="0"/>
                            </a:cubicBezTo>
                            <a:cubicBezTo>
                              <a:pt x="735655" y="172517"/>
                              <a:pt x="736257" y="257885"/>
                              <a:pt x="731520" y="408558"/>
                            </a:cubicBezTo>
                            <a:cubicBezTo>
                              <a:pt x="651044" y="419001"/>
                              <a:pt x="503572" y="392581"/>
                              <a:pt x="351130" y="408558"/>
                            </a:cubicBezTo>
                            <a:cubicBezTo>
                              <a:pt x="198688" y="424536"/>
                              <a:pt x="94255" y="408591"/>
                              <a:pt x="0" y="408558"/>
                            </a:cubicBezTo>
                            <a:cubicBezTo>
                              <a:pt x="-12300" y="298523"/>
                              <a:pt x="-20139" y="14105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94833B7-0A64-4681-8691-D3B96E9685C4}"/>
                  </a:ext>
                </a:extLst>
              </p:cNvPr>
              <p:cNvSpPr/>
              <p:nvPr/>
            </p:nvSpPr>
            <p:spPr>
              <a:xfrm>
                <a:off x="4800673" y="3815704"/>
                <a:ext cx="3098449" cy="42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94833B7-0A64-4681-8691-D3B96E968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73" y="3815704"/>
                <a:ext cx="3098449" cy="427425"/>
              </a:xfrm>
              <a:prstGeom prst="rect">
                <a:avLst/>
              </a:prstGeom>
              <a:blipFill>
                <a:blip r:embed="rId7"/>
                <a:stretch>
                  <a:fillRect l="-1181" b="-1000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62">
            <a:extLst>
              <a:ext uri="{FF2B5EF4-FFF2-40B4-BE49-F238E27FC236}">
                <a16:creationId xmlns:a16="http://schemas.microsoft.com/office/drawing/2014/main" id="{D153012E-3832-455B-94C0-74D48F269417}"/>
              </a:ext>
            </a:extLst>
          </p:cNvPr>
          <p:cNvCxnSpPr>
            <a:cxnSpLocks/>
          </p:cNvCxnSpPr>
          <p:nvPr/>
        </p:nvCxnSpPr>
        <p:spPr>
          <a:xfrm rot="10800000">
            <a:off x="2887498" y="4467632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62">
            <a:extLst>
              <a:ext uri="{FF2B5EF4-FFF2-40B4-BE49-F238E27FC236}">
                <a16:creationId xmlns:a16="http://schemas.microsoft.com/office/drawing/2014/main" id="{A7A90B78-C431-4E09-AD2E-466670B39F9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160508" y="4467632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A2701A-B320-423F-9CE6-42E4CB2B393E}"/>
                  </a:ext>
                </a:extLst>
              </p:cNvPr>
              <p:cNvSpPr/>
              <p:nvPr/>
            </p:nvSpPr>
            <p:spPr>
              <a:xfrm>
                <a:off x="2379795" y="3985831"/>
                <a:ext cx="731520" cy="408558"/>
              </a:xfr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5A2701A-B320-423F-9CE6-42E4CB2B3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95" y="3985831"/>
                <a:ext cx="731520" cy="408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B9F31DD8-2566-4BAC-B44D-AC7D1BBD1011}"/>
              </a:ext>
            </a:extLst>
          </p:cNvPr>
          <p:cNvSpPr/>
          <p:nvPr/>
        </p:nvSpPr>
        <p:spPr>
          <a:xfrm>
            <a:off x="5616671" y="4187551"/>
            <a:ext cx="4113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Regularization toward prior </a:t>
            </a:r>
            <a:r>
              <a:rPr lang="en-US" sz="1600" dirty="0"/>
              <a:t>in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53160F4-165E-476D-97B9-04F17547BB04}"/>
                  </a:ext>
                </a:extLst>
              </p:cNvPr>
              <p:cNvSpPr/>
              <p:nvPr/>
            </p:nvSpPr>
            <p:spPr>
              <a:xfrm>
                <a:off x="5616671" y="5128200"/>
                <a:ext cx="32017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00FF"/>
                    </a:solidFill>
                  </a:rPr>
                  <a:t>Should be close to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53160F4-165E-476D-97B9-04F17547B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671" y="5128200"/>
                <a:ext cx="3201774" cy="338554"/>
              </a:xfrm>
              <a:prstGeom prst="rect">
                <a:avLst/>
              </a:prstGeom>
              <a:blipFill>
                <a:blip r:embed="rId9"/>
                <a:stretch>
                  <a:fillRect l="-951" t="-5357" b="-2142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475E1F-CA65-4F3E-BDBE-91B144E71ED5}"/>
              </a:ext>
            </a:extLst>
          </p:cNvPr>
          <p:cNvCxnSpPr>
            <a:cxnSpLocks/>
          </p:cNvCxnSpPr>
          <p:nvPr/>
        </p:nvCxnSpPr>
        <p:spPr>
          <a:xfrm flipH="1" flipV="1">
            <a:off x="1728579" y="514502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D0E068-7BB9-4E52-B653-5FCBBF1BD7A4}"/>
              </a:ext>
            </a:extLst>
          </p:cNvPr>
          <p:cNvCxnSpPr>
            <a:cxnSpLocks/>
          </p:cNvCxnSpPr>
          <p:nvPr/>
        </p:nvCxnSpPr>
        <p:spPr>
          <a:xfrm flipV="1">
            <a:off x="3783495" y="514502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0DD5FB3-9B0E-49B1-90DE-A765A81E0E36}"/>
              </a:ext>
            </a:extLst>
          </p:cNvPr>
          <p:cNvSpPr/>
          <p:nvPr/>
        </p:nvSpPr>
        <p:spPr>
          <a:xfrm>
            <a:off x="1625130" y="5338983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Encoder Network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BD83B75-D0AD-480C-A050-57B0349801B7}"/>
              </a:ext>
            </a:extLst>
          </p:cNvPr>
          <p:cNvCxnSpPr>
            <a:cxnSpLocks/>
          </p:cNvCxnSpPr>
          <p:nvPr/>
        </p:nvCxnSpPr>
        <p:spPr>
          <a:xfrm flipV="1">
            <a:off x="2745554" y="5688619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21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55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Autoencoder: Forward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83355" y="5917582"/>
            <a:ext cx="1598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316846" y="4768179"/>
                <a:ext cx="754394" cy="365760"/>
              </a:xfrm>
              <a:custGeom>
                <a:avLst/>
                <a:gdLst>
                  <a:gd name="connsiteX0" fmla="*/ 0 w 754394"/>
                  <a:gd name="connsiteY0" fmla="*/ 0 h 365760"/>
                  <a:gd name="connsiteX1" fmla="*/ 377197 w 754394"/>
                  <a:gd name="connsiteY1" fmla="*/ 0 h 365760"/>
                  <a:gd name="connsiteX2" fmla="*/ 754394 w 754394"/>
                  <a:gd name="connsiteY2" fmla="*/ 0 h 365760"/>
                  <a:gd name="connsiteX3" fmla="*/ 754394 w 754394"/>
                  <a:gd name="connsiteY3" fmla="*/ 365760 h 365760"/>
                  <a:gd name="connsiteX4" fmla="*/ 362109 w 754394"/>
                  <a:gd name="connsiteY4" fmla="*/ 365760 h 365760"/>
                  <a:gd name="connsiteX5" fmla="*/ 0 w 754394"/>
                  <a:gd name="connsiteY5" fmla="*/ 365760 h 365760"/>
                  <a:gd name="connsiteX6" fmla="*/ 0 w 754394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394" h="365760" fill="none" extrusionOk="0">
                    <a:moveTo>
                      <a:pt x="0" y="0"/>
                    </a:moveTo>
                    <a:cubicBezTo>
                      <a:pt x="109801" y="-11318"/>
                      <a:pt x="279290" y="-5663"/>
                      <a:pt x="377197" y="0"/>
                    </a:cubicBezTo>
                    <a:cubicBezTo>
                      <a:pt x="475104" y="5663"/>
                      <a:pt x="595766" y="-10207"/>
                      <a:pt x="754394" y="0"/>
                    </a:cubicBezTo>
                    <a:cubicBezTo>
                      <a:pt x="766911" y="121516"/>
                      <a:pt x="768215" y="208395"/>
                      <a:pt x="754394" y="365760"/>
                    </a:cubicBezTo>
                    <a:cubicBezTo>
                      <a:pt x="568305" y="358155"/>
                      <a:pt x="507892" y="349562"/>
                      <a:pt x="362109" y="365760"/>
                    </a:cubicBezTo>
                    <a:cubicBezTo>
                      <a:pt x="216327" y="381958"/>
                      <a:pt x="89253" y="371756"/>
                      <a:pt x="0" y="365760"/>
                    </a:cubicBezTo>
                    <a:cubicBezTo>
                      <a:pt x="17807" y="230178"/>
                      <a:pt x="13580" y="157908"/>
                      <a:pt x="0" y="0"/>
                    </a:cubicBezTo>
                    <a:close/>
                  </a:path>
                  <a:path w="754394" h="365760" stroke="0" extrusionOk="0">
                    <a:moveTo>
                      <a:pt x="0" y="0"/>
                    </a:moveTo>
                    <a:cubicBezTo>
                      <a:pt x="174893" y="3104"/>
                      <a:pt x="250713" y="15195"/>
                      <a:pt x="377197" y="0"/>
                    </a:cubicBezTo>
                    <a:cubicBezTo>
                      <a:pt x="503681" y="-15195"/>
                      <a:pt x="569367" y="-8423"/>
                      <a:pt x="754394" y="0"/>
                    </a:cubicBezTo>
                    <a:cubicBezTo>
                      <a:pt x="767111" y="87100"/>
                      <a:pt x="754843" y="229575"/>
                      <a:pt x="754394" y="365760"/>
                    </a:cubicBezTo>
                    <a:cubicBezTo>
                      <a:pt x="669434" y="360728"/>
                      <a:pt x="455529" y="362538"/>
                      <a:pt x="377197" y="365760"/>
                    </a:cubicBezTo>
                    <a:cubicBezTo>
                      <a:pt x="298865" y="368982"/>
                      <a:pt x="108696" y="366533"/>
                      <a:pt x="0" y="365760"/>
                    </a:cubicBezTo>
                    <a:cubicBezTo>
                      <a:pt x="-4794" y="264960"/>
                      <a:pt x="11351" y="117623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830765156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846" y="4768179"/>
                <a:ext cx="754394" cy="365760"/>
              </a:xfrm>
              <a:prstGeom prst="rect">
                <a:avLst/>
              </a:prstGeom>
              <a:blipFill>
                <a:blip r:embed="rId2"/>
                <a:stretch>
                  <a:fillRect b="-7353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830765156">
                      <a:custGeom>
                        <a:avLst/>
                        <a:gdLst>
                          <a:gd name="connsiteX0" fmla="*/ 0 w 754394"/>
                          <a:gd name="connsiteY0" fmla="*/ 0 h 365760"/>
                          <a:gd name="connsiteX1" fmla="*/ 377197 w 754394"/>
                          <a:gd name="connsiteY1" fmla="*/ 0 h 365760"/>
                          <a:gd name="connsiteX2" fmla="*/ 754394 w 754394"/>
                          <a:gd name="connsiteY2" fmla="*/ 0 h 365760"/>
                          <a:gd name="connsiteX3" fmla="*/ 754394 w 754394"/>
                          <a:gd name="connsiteY3" fmla="*/ 365760 h 365760"/>
                          <a:gd name="connsiteX4" fmla="*/ 362109 w 754394"/>
                          <a:gd name="connsiteY4" fmla="*/ 365760 h 365760"/>
                          <a:gd name="connsiteX5" fmla="*/ 0 w 754394"/>
                          <a:gd name="connsiteY5" fmla="*/ 365760 h 365760"/>
                          <a:gd name="connsiteX6" fmla="*/ 0 w 754394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54394" h="365760" fill="none" extrusionOk="0">
                            <a:moveTo>
                              <a:pt x="0" y="0"/>
                            </a:moveTo>
                            <a:cubicBezTo>
                              <a:pt x="109801" y="-11318"/>
                              <a:pt x="279290" y="-5663"/>
                              <a:pt x="377197" y="0"/>
                            </a:cubicBezTo>
                            <a:cubicBezTo>
                              <a:pt x="475104" y="5663"/>
                              <a:pt x="595766" y="-10207"/>
                              <a:pt x="754394" y="0"/>
                            </a:cubicBezTo>
                            <a:cubicBezTo>
                              <a:pt x="766911" y="121516"/>
                              <a:pt x="768215" y="208395"/>
                              <a:pt x="754394" y="365760"/>
                            </a:cubicBezTo>
                            <a:cubicBezTo>
                              <a:pt x="568305" y="358155"/>
                              <a:pt x="507892" y="349562"/>
                              <a:pt x="362109" y="365760"/>
                            </a:cubicBezTo>
                            <a:cubicBezTo>
                              <a:pt x="216327" y="381958"/>
                              <a:pt x="89253" y="371756"/>
                              <a:pt x="0" y="365760"/>
                            </a:cubicBezTo>
                            <a:cubicBezTo>
                              <a:pt x="17807" y="230178"/>
                              <a:pt x="13580" y="157908"/>
                              <a:pt x="0" y="0"/>
                            </a:cubicBezTo>
                            <a:close/>
                          </a:path>
                          <a:path w="754394" h="365760" stroke="0" extrusionOk="0">
                            <a:moveTo>
                              <a:pt x="0" y="0"/>
                            </a:moveTo>
                            <a:cubicBezTo>
                              <a:pt x="174893" y="3104"/>
                              <a:pt x="250713" y="15195"/>
                              <a:pt x="377197" y="0"/>
                            </a:cubicBezTo>
                            <a:cubicBezTo>
                              <a:pt x="503681" y="-15195"/>
                              <a:pt x="569367" y="-8423"/>
                              <a:pt x="754394" y="0"/>
                            </a:cubicBezTo>
                            <a:cubicBezTo>
                              <a:pt x="767111" y="87100"/>
                              <a:pt x="754843" y="229575"/>
                              <a:pt x="754394" y="365760"/>
                            </a:cubicBezTo>
                            <a:cubicBezTo>
                              <a:pt x="669434" y="360728"/>
                              <a:pt x="455529" y="362538"/>
                              <a:pt x="377197" y="365760"/>
                            </a:cubicBezTo>
                            <a:cubicBezTo>
                              <a:pt x="298865" y="368982"/>
                              <a:pt x="108696" y="366533"/>
                              <a:pt x="0" y="365760"/>
                            </a:cubicBezTo>
                            <a:cubicBezTo>
                              <a:pt x="-4794" y="264960"/>
                              <a:pt x="11351" y="11762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406298" y="4768179"/>
                <a:ext cx="754394" cy="365760"/>
              </a:xfrm>
              <a:custGeom>
                <a:avLst/>
                <a:gdLst>
                  <a:gd name="connsiteX0" fmla="*/ 0 w 754394"/>
                  <a:gd name="connsiteY0" fmla="*/ 0 h 365760"/>
                  <a:gd name="connsiteX1" fmla="*/ 369653 w 754394"/>
                  <a:gd name="connsiteY1" fmla="*/ 0 h 365760"/>
                  <a:gd name="connsiteX2" fmla="*/ 754394 w 754394"/>
                  <a:gd name="connsiteY2" fmla="*/ 0 h 365760"/>
                  <a:gd name="connsiteX3" fmla="*/ 754394 w 754394"/>
                  <a:gd name="connsiteY3" fmla="*/ 365760 h 365760"/>
                  <a:gd name="connsiteX4" fmla="*/ 384741 w 754394"/>
                  <a:gd name="connsiteY4" fmla="*/ 365760 h 365760"/>
                  <a:gd name="connsiteX5" fmla="*/ 0 w 754394"/>
                  <a:gd name="connsiteY5" fmla="*/ 365760 h 365760"/>
                  <a:gd name="connsiteX6" fmla="*/ 0 w 754394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394" h="365760" fill="none" extrusionOk="0">
                    <a:moveTo>
                      <a:pt x="0" y="0"/>
                    </a:moveTo>
                    <a:cubicBezTo>
                      <a:pt x="87848" y="18132"/>
                      <a:pt x="216970" y="48"/>
                      <a:pt x="369653" y="0"/>
                    </a:cubicBezTo>
                    <a:cubicBezTo>
                      <a:pt x="522336" y="-48"/>
                      <a:pt x="599064" y="-6822"/>
                      <a:pt x="754394" y="0"/>
                    </a:cubicBezTo>
                    <a:cubicBezTo>
                      <a:pt x="754309" y="109810"/>
                      <a:pt x="760395" y="245136"/>
                      <a:pt x="754394" y="365760"/>
                    </a:cubicBezTo>
                    <a:cubicBezTo>
                      <a:pt x="600484" y="349932"/>
                      <a:pt x="480505" y="369065"/>
                      <a:pt x="384741" y="365760"/>
                    </a:cubicBezTo>
                    <a:cubicBezTo>
                      <a:pt x="288977" y="362455"/>
                      <a:pt x="153208" y="374863"/>
                      <a:pt x="0" y="365760"/>
                    </a:cubicBezTo>
                    <a:cubicBezTo>
                      <a:pt x="12912" y="267173"/>
                      <a:pt x="-5408" y="175295"/>
                      <a:pt x="0" y="0"/>
                    </a:cubicBezTo>
                    <a:close/>
                  </a:path>
                  <a:path w="754394" h="365760" stroke="0" extrusionOk="0">
                    <a:moveTo>
                      <a:pt x="0" y="0"/>
                    </a:moveTo>
                    <a:cubicBezTo>
                      <a:pt x="87976" y="-10271"/>
                      <a:pt x="198078" y="-13203"/>
                      <a:pt x="362109" y="0"/>
                    </a:cubicBezTo>
                    <a:cubicBezTo>
                      <a:pt x="526140" y="13203"/>
                      <a:pt x="603388" y="6033"/>
                      <a:pt x="754394" y="0"/>
                    </a:cubicBezTo>
                    <a:cubicBezTo>
                      <a:pt x="767752" y="142403"/>
                      <a:pt x="770443" y="256882"/>
                      <a:pt x="754394" y="365760"/>
                    </a:cubicBezTo>
                    <a:cubicBezTo>
                      <a:pt x="598071" y="379240"/>
                      <a:pt x="508839" y="378378"/>
                      <a:pt x="399829" y="365760"/>
                    </a:cubicBezTo>
                    <a:cubicBezTo>
                      <a:pt x="290820" y="353142"/>
                      <a:pt x="184156" y="358042"/>
                      <a:pt x="0" y="365760"/>
                    </a:cubicBezTo>
                    <a:cubicBezTo>
                      <a:pt x="-12225" y="190890"/>
                      <a:pt x="15763" y="94618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9853356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298" y="4768179"/>
                <a:ext cx="754394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98533567">
                      <a:custGeom>
                        <a:avLst/>
                        <a:gdLst>
                          <a:gd name="connsiteX0" fmla="*/ 0 w 754394"/>
                          <a:gd name="connsiteY0" fmla="*/ 0 h 365760"/>
                          <a:gd name="connsiteX1" fmla="*/ 369653 w 754394"/>
                          <a:gd name="connsiteY1" fmla="*/ 0 h 365760"/>
                          <a:gd name="connsiteX2" fmla="*/ 754394 w 754394"/>
                          <a:gd name="connsiteY2" fmla="*/ 0 h 365760"/>
                          <a:gd name="connsiteX3" fmla="*/ 754394 w 754394"/>
                          <a:gd name="connsiteY3" fmla="*/ 365760 h 365760"/>
                          <a:gd name="connsiteX4" fmla="*/ 384741 w 754394"/>
                          <a:gd name="connsiteY4" fmla="*/ 365760 h 365760"/>
                          <a:gd name="connsiteX5" fmla="*/ 0 w 754394"/>
                          <a:gd name="connsiteY5" fmla="*/ 365760 h 365760"/>
                          <a:gd name="connsiteX6" fmla="*/ 0 w 754394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54394" h="365760" fill="none" extrusionOk="0">
                            <a:moveTo>
                              <a:pt x="0" y="0"/>
                            </a:moveTo>
                            <a:cubicBezTo>
                              <a:pt x="87848" y="18132"/>
                              <a:pt x="216970" y="48"/>
                              <a:pt x="369653" y="0"/>
                            </a:cubicBezTo>
                            <a:cubicBezTo>
                              <a:pt x="522336" y="-48"/>
                              <a:pt x="599064" y="-6822"/>
                              <a:pt x="754394" y="0"/>
                            </a:cubicBezTo>
                            <a:cubicBezTo>
                              <a:pt x="754309" y="109810"/>
                              <a:pt x="760395" y="245136"/>
                              <a:pt x="754394" y="365760"/>
                            </a:cubicBezTo>
                            <a:cubicBezTo>
                              <a:pt x="600484" y="349932"/>
                              <a:pt x="480505" y="369065"/>
                              <a:pt x="384741" y="365760"/>
                            </a:cubicBezTo>
                            <a:cubicBezTo>
                              <a:pt x="288977" y="362455"/>
                              <a:pt x="153208" y="374863"/>
                              <a:pt x="0" y="365760"/>
                            </a:cubicBezTo>
                            <a:cubicBezTo>
                              <a:pt x="12912" y="267173"/>
                              <a:pt x="-5408" y="175295"/>
                              <a:pt x="0" y="0"/>
                            </a:cubicBezTo>
                            <a:close/>
                          </a:path>
                          <a:path w="754394" h="365760" stroke="0" extrusionOk="0">
                            <a:moveTo>
                              <a:pt x="0" y="0"/>
                            </a:moveTo>
                            <a:cubicBezTo>
                              <a:pt x="87976" y="-10271"/>
                              <a:pt x="198078" y="-13203"/>
                              <a:pt x="362109" y="0"/>
                            </a:cubicBezTo>
                            <a:cubicBezTo>
                              <a:pt x="526140" y="13203"/>
                              <a:pt x="603388" y="6033"/>
                              <a:pt x="754394" y="0"/>
                            </a:cubicBezTo>
                            <a:cubicBezTo>
                              <a:pt x="767752" y="142403"/>
                              <a:pt x="770443" y="256882"/>
                              <a:pt x="754394" y="365760"/>
                            </a:cubicBezTo>
                            <a:cubicBezTo>
                              <a:pt x="598071" y="379240"/>
                              <a:pt x="508839" y="378378"/>
                              <a:pt x="399829" y="365760"/>
                            </a:cubicBezTo>
                            <a:cubicBezTo>
                              <a:pt x="290820" y="353142"/>
                              <a:pt x="184156" y="358042"/>
                              <a:pt x="0" y="365760"/>
                            </a:cubicBezTo>
                            <a:cubicBezTo>
                              <a:pt x="-12225" y="190890"/>
                              <a:pt x="15763" y="9461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800678" y="4736277"/>
                <a:ext cx="5076970" cy="42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Mean and (diagonal) covariance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78" y="4736277"/>
                <a:ext cx="5076970" cy="427425"/>
              </a:xfrm>
              <a:prstGeom prst="rect">
                <a:avLst/>
              </a:prstGeom>
              <a:blipFill>
                <a:blip r:embed="rId4"/>
                <a:stretch>
                  <a:fillRect l="-721" b="-1000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600BBF-AE31-4BCE-B52D-5E73B3BA3DE7}"/>
                  </a:ext>
                </a:extLst>
              </p:cNvPr>
              <p:cNvSpPr txBox="1"/>
              <p:nvPr/>
            </p:nvSpPr>
            <p:spPr>
              <a:xfrm>
                <a:off x="4882188" y="1955602"/>
                <a:ext cx="6706563" cy="675353"/>
              </a:xfrm>
              <a:custGeom>
                <a:avLst/>
                <a:gdLst>
                  <a:gd name="connsiteX0" fmla="*/ 0 w 6706563"/>
                  <a:gd name="connsiteY0" fmla="*/ 0 h 675353"/>
                  <a:gd name="connsiteX1" fmla="*/ 804788 w 6706563"/>
                  <a:gd name="connsiteY1" fmla="*/ 0 h 675353"/>
                  <a:gd name="connsiteX2" fmla="*/ 1609575 w 6706563"/>
                  <a:gd name="connsiteY2" fmla="*/ 0 h 675353"/>
                  <a:gd name="connsiteX3" fmla="*/ 2347297 w 6706563"/>
                  <a:gd name="connsiteY3" fmla="*/ 0 h 675353"/>
                  <a:gd name="connsiteX4" fmla="*/ 2950888 w 6706563"/>
                  <a:gd name="connsiteY4" fmla="*/ 0 h 675353"/>
                  <a:gd name="connsiteX5" fmla="*/ 3554478 w 6706563"/>
                  <a:gd name="connsiteY5" fmla="*/ 0 h 675353"/>
                  <a:gd name="connsiteX6" fmla="*/ 4359266 w 6706563"/>
                  <a:gd name="connsiteY6" fmla="*/ 0 h 675353"/>
                  <a:gd name="connsiteX7" fmla="*/ 4962857 w 6706563"/>
                  <a:gd name="connsiteY7" fmla="*/ 0 h 675353"/>
                  <a:gd name="connsiteX8" fmla="*/ 5633513 w 6706563"/>
                  <a:gd name="connsiteY8" fmla="*/ 0 h 675353"/>
                  <a:gd name="connsiteX9" fmla="*/ 6706563 w 6706563"/>
                  <a:gd name="connsiteY9" fmla="*/ 0 h 675353"/>
                  <a:gd name="connsiteX10" fmla="*/ 6706563 w 6706563"/>
                  <a:gd name="connsiteY10" fmla="*/ 675353 h 675353"/>
                  <a:gd name="connsiteX11" fmla="*/ 6237104 w 6706563"/>
                  <a:gd name="connsiteY11" fmla="*/ 675353 h 675353"/>
                  <a:gd name="connsiteX12" fmla="*/ 5566447 w 6706563"/>
                  <a:gd name="connsiteY12" fmla="*/ 675353 h 675353"/>
                  <a:gd name="connsiteX13" fmla="*/ 5096988 w 6706563"/>
                  <a:gd name="connsiteY13" fmla="*/ 675353 h 675353"/>
                  <a:gd name="connsiteX14" fmla="*/ 4292200 w 6706563"/>
                  <a:gd name="connsiteY14" fmla="*/ 675353 h 675353"/>
                  <a:gd name="connsiteX15" fmla="*/ 3621544 w 6706563"/>
                  <a:gd name="connsiteY15" fmla="*/ 675353 h 675353"/>
                  <a:gd name="connsiteX16" fmla="*/ 3085019 w 6706563"/>
                  <a:gd name="connsiteY16" fmla="*/ 675353 h 675353"/>
                  <a:gd name="connsiteX17" fmla="*/ 2548494 w 6706563"/>
                  <a:gd name="connsiteY17" fmla="*/ 675353 h 675353"/>
                  <a:gd name="connsiteX18" fmla="*/ 2011969 w 6706563"/>
                  <a:gd name="connsiteY18" fmla="*/ 675353 h 675353"/>
                  <a:gd name="connsiteX19" fmla="*/ 1341313 w 6706563"/>
                  <a:gd name="connsiteY19" fmla="*/ 675353 h 675353"/>
                  <a:gd name="connsiteX20" fmla="*/ 804788 w 6706563"/>
                  <a:gd name="connsiteY20" fmla="*/ 675353 h 675353"/>
                  <a:gd name="connsiteX21" fmla="*/ 0 w 6706563"/>
                  <a:gd name="connsiteY21" fmla="*/ 675353 h 675353"/>
                  <a:gd name="connsiteX22" fmla="*/ 0 w 6706563"/>
                  <a:gd name="connsiteY22" fmla="*/ 0 h 67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706563" h="675353" fill="none" extrusionOk="0">
                    <a:moveTo>
                      <a:pt x="0" y="0"/>
                    </a:moveTo>
                    <a:cubicBezTo>
                      <a:pt x="372676" y="36961"/>
                      <a:pt x="447697" y="31535"/>
                      <a:pt x="804788" y="0"/>
                    </a:cubicBezTo>
                    <a:cubicBezTo>
                      <a:pt x="1161879" y="-31535"/>
                      <a:pt x="1246714" y="-17672"/>
                      <a:pt x="1609575" y="0"/>
                    </a:cubicBezTo>
                    <a:cubicBezTo>
                      <a:pt x="1972436" y="17672"/>
                      <a:pt x="2043949" y="-4456"/>
                      <a:pt x="2347297" y="0"/>
                    </a:cubicBezTo>
                    <a:cubicBezTo>
                      <a:pt x="2650645" y="4456"/>
                      <a:pt x="2795778" y="19441"/>
                      <a:pt x="2950888" y="0"/>
                    </a:cubicBezTo>
                    <a:cubicBezTo>
                      <a:pt x="3105998" y="-19441"/>
                      <a:pt x="3281517" y="-5984"/>
                      <a:pt x="3554478" y="0"/>
                    </a:cubicBezTo>
                    <a:cubicBezTo>
                      <a:pt x="3827439" y="5984"/>
                      <a:pt x="4091038" y="30922"/>
                      <a:pt x="4359266" y="0"/>
                    </a:cubicBezTo>
                    <a:cubicBezTo>
                      <a:pt x="4627494" y="-30922"/>
                      <a:pt x="4694646" y="-20128"/>
                      <a:pt x="4962857" y="0"/>
                    </a:cubicBezTo>
                    <a:cubicBezTo>
                      <a:pt x="5231068" y="20128"/>
                      <a:pt x="5405163" y="23328"/>
                      <a:pt x="5633513" y="0"/>
                    </a:cubicBezTo>
                    <a:cubicBezTo>
                      <a:pt x="5861863" y="-23328"/>
                      <a:pt x="6298492" y="-47876"/>
                      <a:pt x="6706563" y="0"/>
                    </a:cubicBezTo>
                    <a:cubicBezTo>
                      <a:pt x="6698075" y="177373"/>
                      <a:pt x="6732695" y="404812"/>
                      <a:pt x="6706563" y="675353"/>
                    </a:cubicBezTo>
                    <a:cubicBezTo>
                      <a:pt x="6599141" y="667993"/>
                      <a:pt x="6381014" y="697100"/>
                      <a:pt x="6237104" y="675353"/>
                    </a:cubicBezTo>
                    <a:cubicBezTo>
                      <a:pt x="6093194" y="653606"/>
                      <a:pt x="5896292" y="644550"/>
                      <a:pt x="5566447" y="675353"/>
                    </a:cubicBezTo>
                    <a:cubicBezTo>
                      <a:pt x="5236602" y="706156"/>
                      <a:pt x="5305029" y="658394"/>
                      <a:pt x="5096988" y="675353"/>
                    </a:cubicBezTo>
                    <a:cubicBezTo>
                      <a:pt x="4888947" y="692312"/>
                      <a:pt x="4602211" y="673117"/>
                      <a:pt x="4292200" y="675353"/>
                    </a:cubicBezTo>
                    <a:cubicBezTo>
                      <a:pt x="3982189" y="677589"/>
                      <a:pt x="3805635" y="677549"/>
                      <a:pt x="3621544" y="675353"/>
                    </a:cubicBezTo>
                    <a:cubicBezTo>
                      <a:pt x="3437453" y="673157"/>
                      <a:pt x="3282191" y="656935"/>
                      <a:pt x="3085019" y="675353"/>
                    </a:cubicBezTo>
                    <a:cubicBezTo>
                      <a:pt x="2887847" y="693771"/>
                      <a:pt x="2756261" y="655980"/>
                      <a:pt x="2548494" y="675353"/>
                    </a:cubicBezTo>
                    <a:cubicBezTo>
                      <a:pt x="2340727" y="694726"/>
                      <a:pt x="2207690" y="670755"/>
                      <a:pt x="2011969" y="675353"/>
                    </a:cubicBezTo>
                    <a:cubicBezTo>
                      <a:pt x="1816248" y="679951"/>
                      <a:pt x="1608084" y="706248"/>
                      <a:pt x="1341313" y="675353"/>
                    </a:cubicBezTo>
                    <a:cubicBezTo>
                      <a:pt x="1074542" y="644458"/>
                      <a:pt x="1041531" y="679018"/>
                      <a:pt x="804788" y="675353"/>
                    </a:cubicBezTo>
                    <a:cubicBezTo>
                      <a:pt x="568046" y="671688"/>
                      <a:pt x="240072" y="685855"/>
                      <a:pt x="0" y="675353"/>
                    </a:cubicBezTo>
                    <a:cubicBezTo>
                      <a:pt x="-10461" y="411622"/>
                      <a:pt x="29138" y="257746"/>
                      <a:pt x="0" y="0"/>
                    </a:cubicBezTo>
                    <a:close/>
                  </a:path>
                  <a:path w="6706563" h="675353" stroke="0" extrusionOk="0">
                    <a:moveTo>
                      <a:pt x="0" y="0"/>
                    </a:moveTo>
                    <a:cubicBezTo>
                      <a:pt x="236154" y="4445"/>
                      <a:pt x="382598" y="10499"/>
                      <a:pt x="536525" y="0"/>
                    </a:cubicBezTo>
                    <a:cubicBezTo>
                      <a:pt x="690453" y="-10499"/>
                      <a:pt x="1031369" y="33906"/>
                      <a:pt x="1274247" y="0"/>
                    </a:cubicBezTo>
                    <a:cubicBezTo>
                      <a:pt x="1517125" y="-33906"/>
                      <a:pt x="1889254" y="-25345"/>
                      <a:pt x="2079035" y="0"/>
                    </a:cubicBezTo>
                    <a:cubicBezTo>
                      <a:pt x="2268816" y="25345"/>
                      <a:pt x="2434211" y="21446"/>
                      <a:pt x="2615560" y="0"/>
                    </a:cubicBezTo>
                    <a:cubicBezTo>
                      <a:pt x="2796910" y="-21446"/>
                      <a:pt x="3123292" y="3384"/>
                      <a:pt x="3353282" y="0"/>
                    </a:cubicBezTo>
                    <a:cubicBezTo>
                      <a:pt x="3583272" y="-3384"/>
                      <a:pt x="3658013" y="-23272"/>
                      <a:pt x="3889807" y="0"/>
                    </a:cubicBezTo>
                    <a:cubicBezTo>
                      <a:pt x="4121601" y="23272"/>
                      <a:pt x="4449895" y="-9966"/>
                      <a:pt x="4627528" y="0"/>
                    </a:cubicBezTo>
                    <a:cubicBezTo>
                      <a:pt x="4805161" y="9966"/>
                      <a:pt x="5020152" y="25138"/>
                      <a:pt x="5164054" y="0"/>
                    </a:cubicBezTo>
                    <a:cubicBezTo>
                      <a:pt x="5307956" y="-25138"/>
                      <a:pt x="5709885" y="25355"/>
                      <a:pt x="5968841" y="0"/>
                    </a:cubicBezTo>
                    <a:cubicBezTo>
                      <a:pt x="6227797" y="-25355"/>
                      <a:pt x="6340761" y="-5497"/>
                      <a:pt x="6706563" y="0"/>
                    </a:cubicBezTo>
                    <a:cubicBezTo>
                      <a:pt x="6697782" y="198973"/>
                      <a:pt x="6728214" y="521744"/>
                      <a:pt x="6706563" y="675353"/>
                    </a:cubicBezTo>
                    <a:cubicBezTo>
                      <a:pt x="6486902" y="679126"/>
                      <a:pt x="6327666" y="687981"/>
                      <a:pt x="6035907" y="675353"/>
                    </a:cubicBezTo>
                    <a:cubicBezTo>
                      <a:pt x="5744148" y="662725"/>
                      <a:pt x="5677765" y="706617"/>
                      <a:pt x="5365250" y="675353"/>
                    </a:cubicBezTo>
                    <a:cubicBezTo>
                      <a:pt x="5052735" y="644089"/>
                      <a:pt x="4967266" y="684328"/>
                      <a:pt x="4694594" y="675353"/>
                    </a:cubicBezTo>
                    <a:cubicBezTo>
                      <a:pt x="4421922" y="666378"/>
                      <a:pt x="4334121" y="695805"/>
                      <a:pt x="4158069" y="675353"/>
                    </a:cubicBezTo>
                    <a:cubicBezTo>
                      <a:pt x="3982018" y="654901"/>
                      <a:pt x="3601876" y="669414"/>
                      <a:pt x="3420347" y="675353"/>
                    </a:cubicBezTo>
                    <a:cubicBezTo>
                      <a:pt x="3238818" y="681292"/>
                      <a:pt x="3028227" y="680536"/>
                      <a:pt x="2883822" y="675353"/>
                    </a:cubicBezTo>
                    <a:cubicBezTo>
                      <a:pt x="2739418" y="670170"/>
                      <a:pt x="2298601" y="711530"/>
                      <a:pt x="2146100" y="675353"/>
                    </a:cubicBezTo>
                    <a:cubicBezTo>
                      <a:pt x="1993599" y="639176"/>
                      <a:pt x="1741951" y="661764"/>
                      <a:pt x="1609575" y="675353"/>
                    </a:cubicBezTo>
                    <a:cubicBezTo>
                      <a:pt x="1477200" y="688942"/>
                      <a:pt x="1272269" y="650100"/>
                      <a:pt x="1073050" y="675353"/>
                    </a:cubicBezTo>
                    <a:cubicBezTo>
                      <a:pt x="873831" y="700606"/>
                      <a:pt x="254405" y="714512"/>
                      <a:pt x="0" y="675353"/>
                    </a:cubicBezTo>
                    <a:cubicBezTo>
                      <a:pt x="13161" y="375620"/>
                      <a:pt x="13996" y="189671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bg1">
                    <a:lumMod val="50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42031337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≥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600BBF-AE31-4BCE-B52D-5E73B3BA3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188" y="1955602"/>
                <a:ext cx="6706563" cy="675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bg1">
                    <a:lumMod val="50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4203133778">
                      <a:custGeom>
                        <a:avLst/>
                        <a:gdLst>
                          <a:gd name="connsiteX0" fmla="*/ 0 w 6706563"/>
                          <a:gd name="connsiteY0" fmla="*/ 0 h 675353"/>
                          <a:gd name="connsiteX1" fmla="*/ 804788 w 6706563"/>
                          <a:gd name="connsiteY1" fmla="*/ 0 h 675353"/>
                          <a:gd name="connsiteX2" fmla="*/ 1609575 w 6706563"/>
                          <a:gd name="connsiteY2" fmla="*/ 0 h 675353"/>
                          <a:gd name="connsiteX3" fmla="*/ 2347297 w 6706563"/>
                          <a:gd name="connsiteY3" fmla="*/ 0 h 675353"/>
                          <a:gd name="connsiteX4" fmla="*/ 2950888 w 6706563"/>
                          <a:gd name="connsiteY4" fmla="*/ 0 h 675353"/>
                          <a:gd name="connsiteX5" fmla="*/ 3554478 w 6706563"/>
                          <a:gd name="connsiteY5" fmla="*/ 0 h 675353"/>
                          <a:gd name="connsiteX6" fmla="*/ 4359266 w 6706563"/>
                          <a:gd name="connsiteY6" fmla="*/ 0 h 675353"/>
                          <a:gd name="connsiteX7" fmla="*/ 4962857 w 6706563"/>
                          <a:gd name="connsiteY7" fmla="*/ 0 h 675353"/>
                          <a:gd name="connsiteX8" fmla="*/ 5633513 w 6706563"/>
                          <a:gd name="connsiteY8" fmla="*/ 0 h 675353"/>
                          <a:gd name="connsiteX9" fmla="*/ 6706563 w 6706563"/>
                          <a:gd name="connsiteY9" fmla="*/ 0 h 675353"/>
                          <a:gd name="connsiteX10" fmla="*/ 6706563 w 6706563"/>
                          <a:gd name="connsiteY10" fmla="*/ 675353 h 675353"/>
                          <a:gd name="connsiteX11" fmla="*/ 6237104 w 6706563"/>
                          <a:gd name="connsiteY11" fmla="*/ 675353 h 675353"/>
                          <a:gd name="connsiteX12" fmla="*/ 5566447 w 6706563"/>
                          <a:gd name="connsiteY12" fmla="*/ 675353 h 675353"/>
                          <a:gd name="connsiteX13" fmla="*/ 5096988 w 6706563"/>
                          <a:gd name="connsiteY13" fmla="*/ 675353 h 675353"/>
                          <a:gd name="connsiteX14" fmla="*/ 4292200 w 6706563"/>
                          <a:gd name="connsiteY14" fmla="*/ 675353 h 675353"/>
                          <a:gd name="connsiteX15" fmla="*/ 3621544 w 6706563"/>
                          <a:gd name="connsiteY15" fmla="*/ 675353 h 675353"/>
                          <a:gd name="connsiteX16" fmla="*/ 3085019 w 6706563"/>
                          <a:gd name="connsiteY16" fmla="*/ 675353 h 675353"/>
                          <a:gd name="connsiteX17" fmla="*/ 2548494 w 6706563"/>
                          <a:gd name="connsiteY17" fmla="*/ 675353 h 675353"/>
                          <a:gd name="connsiteX18" fmla="*/ 2011969 w 6706563"/>
                          <a:gd name="connsiteY18" fmla="*/ 675353 h 675353"/>
                          <a:gd name="connsiteX19" fmla="*/ 1341313 w 6706563"/>
                          <a:gd name="connsiteY19" fmla="*/ 675353 h 675353"/>
                          <a:gd name="connsiteX20" fmla="*/ 804788 w 6706563"/>
                          <a:gd name="connsiteY20" fmla="*/ 675353 h 675353"/>
                          <a:gd name="connsiteX21" fmla="*/ 0 w 6706563"/>
                          <a:gd name="connsiteY21" fmla="*/ 675353 h 675353"/>
                          <a:gd name="connsiteX22" fmla="*/ 0 w 6706563"/>
                          <a:gd name="connsiteY22" fmla="*/ 0 h 6753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6706563" h="675353" fill="none" extrusionOk="0">
                            <a:moveTo>
                              <a:pt x="0" y="0"/>
                            </a:moveTo>
                            <a:cubicBezTo>
                              <a:pt x="372676" y="36961"/>
                              <a:pt x="447697" y="31535"/>
                              <a:pt x="804788" y="0"/>
                            </a:cubicBezTo>
                            <a:cubicBezTo>
                              <a:pt x="1161879" y="-31535"/>
                              <a:pt x="1246714" y="-17672"/>
                              <a:pt x="1609575" y="0"/>
                            </a:cubicBezTo>
                            <a:cubicBezTo>
                              <a:pt x="1972436" y="17672"/>
                              <a:pt x="2043949" y="-4456"/>
                              <a:pt x="2347297" y="0"/>
                            </a:cubicBezTo>
                            <a:cubicBezTo>
                              <a:pt x="2650645" y="4456"/>
                              <a:pt x="2795778" y="19441"/>
                              <a:pt x="2950888" y="0"/>
                            </a:cubicBezTo>
                            <a:cubicBezTo>
                              <a:pt x="3105998" y="-19441"/>
                              <a:pt x="3281517" y="-5984"/>
                              <a:pt x="3554478" y="0"/>
                            </a:cubicBezTo>
                            <a:cubicBezTo>
                              <a:pt x="3827439" y="5984"/>
                              <a:pt x="4091038" y="30922"/>
                              <a:pt x="4359266" y="0"/>
                            </a:cubicBezTo>
                            <a:cubicBezTo>
                              <a:pt x="4627494" y="-30922"/>
                              <a:pt x="4694646" y="-20128"/>
                              <a:pt x="4962857" y="0"/>
                            </a:cubicBezTo>
                            <a:cubicBezTo>
                              <a:pt x="5231068" y="20128"/>
                              <a:pt x="5405163" y="23328"/>
                              <a:pt x="5633513" y="0"/>
                            </a:cubicBezTo>
                            <a:cubicBezTo>
                              <a:pt x="5861863" y="-23328"/>
                              <a:pt x="6298492" y="-47876"/>
                              <a:pt x="6706563" y="0"/>
                            </a:cubicBezTo>
                            <a:cubicBezTo>
                              <a:pt x="6698075" y="177373"/>
                              <a:pt x="6732695" y="404812"/>
                              <a:pt x="6706563" y="675353"/>
                            </a:cubicBezTo>
                            <a:cubicBezTo>
                              <a:pt x="6599141" y="667993"/>
                              <a:pt x="6381014" y="697100"/>
                              <a:pt x="6237104" y="675353"/>
                            </a:cubicBezTo>
                            <a:cubicBezTo>
                              <a:pt x="6093194" y="653606"/>
                              <a:pt x="5896292" y="644550"/>
                              <a:pt x="5566447" y="675353"/>
                            </a:cubicBezTo>
                            <a:cubicBezTo>
                              <a:pt x="5236602" y="706156"/>
                              <a:pt x="5305029" y="658394"/>
                              <a:pt x="5096988" y="675353"/>
                            </a:cubicBezTo>
                            <a:cubicBezTo>
                              <a:pt x="4888947" y="692312"/>
                              <a:pt x="4602211" y="673117"/>
                              <a:pt x="4292200" y="675353"/>
                            </a:cubicBezTo>
                            <a:cubicBezTo>
                              <a:pt x="3982189" y="677589"/>
                              <a:pt x="3805635" y="677549"/>
                              <a:pt x="3621544" y="675353"/>
                            </a:cubicBezTo>
                            <a:cubicBezTo>
                              <a:pt x="3437453" y="673157"/>
                              <a:pt x="3282191" y="656935"/>
                              <a:pt x="3085019" y="675353"/>
                            </a:cubicBezTo>
                            <a:cubicBezTo>
                              <a:pt x="2887847" y="693771"/>
                              <a:pt x="2756261" y="655980"/>
                              <a:pt x="2548494" y="675353"/>
                            </a:cubicBezTo>
                            <a:cubicBezTo>
                              <a:pt x="2340727" y="694726"/>
                              <a:pt x="2207690" y="670755"/>
                              <a:pt x="2011969" y="675353"/>
                            </a:cubicBezTo>
                            <a:cubicBezTo>
                              <a:pt x="1816248" y="679951"/>
                              <a:pt x="1608084" y="706248"/>
                              <a:pt x="1341313" y="675353"/>
                            </a:cubicBezTo>
                            <a:cubicBezTo>
                              <a:pt x="1074542" y="644458"/>
                              <a:pt x="1041531" y="679018"/>
                              <a:pt x="804788" y="675353"/>
                            </a:cubicBezTo>
                            <a:cubicBezTo>
                              <a:pt x="568046" y="671688"/>
                              <a:pt x="240072" y="685855"/>
                              <a:pt x="0" y="675353"/>
                            </a:cubicBezTo>
                            <a:cubicBezTo>
                              <a:pt x="-10461" y="411622"/>
                              <a:pt x="29138" y="257746"/>
                              <a:pt x="0" y="0"/>
                            </a:cubicBezTo>
                            <a:close/>
                          </a:path>
                          <a:path w="6706563" h="675353" stroke="0" extrusionOk="0">
                            <a:moveTo>
                              <a:pt x="0" y="0"/>
                            </a:moveTo>
                            <a:cubicBezTo>
                              <a:pt x="236154" y="4445"/>
                              <a:pt x="382598" y="10499"/>
                              <a:pt x="536525" y="0"/>
                            </a:cubicBezTo>
                            <a:cubicBezTo>
                              <a:pt x="690453" y="-10499"/>
                              <a:pt x="1031369" y="33906"/>
                              <a:pt x="1274247" y="0"/>
                            </a:cubicBezTo>
                            <a:cubicBezTo>
                              <a:pt x="1517125" y="-33906"/>
                              <a:pt x="1889254" y="-25345"/>
                              <a:pt x="2079035" y="0"/>
                            </a:cubicBezTo>
                            <a:cubicBezTo>
                              <a:pt x="2268816" y="25345"/>
                              <a:pt x="2434211" y="21446"/>
                              <a:pt x="2615560" y="0"/>
                            </a:cubicBezTo>
                            <a:cubicBezTo>
                              <a:pt x="2796910" y="-21446"/>
                              <a:pt x="3123292" y="3384"/>
                              <a:pt x="3353282" y="0"/>
                            </a:cubicBezTo>
                            <a:cubicBezTo>
                              <a:pt x="3583272" y="-3384"/>
                              <a:pt x="3658013" y="-23272"/>
                              <a:pt x="3889807" y="0"/>
                            </a:cubicBezTo>
                            <a:cubicBezTo>
                              <a:pt x="4121601" y="23272"/>
                              <a:pt x="4449895" y="-9966"/>
                              <a:pt x="4627528" y="0"/>
                            </a:cubicBezTo>
                            <a:cubicBezTo>
                              <a:pt x="4805161" y="9966"/>
                              <a:pt x="5020152" y="25138"/>
                              <a:pt x="5164054" y="0"/>
                            </a:cubicBezTo>
                            <a:cubicBezTo>
                              <a:pt x="5307956" y="-25138"/>
                              <a:pt x="5709885" y="25355"/>
                              <a:pt x="5968841" y="0"/>
                            </a:cubicBezTo>
                            <a:cubicBezTo>
                              <a:pt x="6227797" y="-25355"/>
                              <a:pt x="6340761" y="-5497"/>
                              <a:pt x="6706563" y="0"/>
                            </a:cubicBezTo>
                            <a:cubicBezTo>
                              <a:pt x="6697782" y="198973"/>
                              <a:pt x="6728214" y="521744"/>
                              <a:pt x="6706563" y="675353"/>
                            </a:cubicBezTo>
                            <a:cubicBezTo>
                              <a:pt x="6486902" y="679126"/>
                              <a:pt x="6327666" y="687981"/>
                              <a:pt x="6035907" y="675353"/>
                            </a:cubicBezTo>
                            <a:cubicBezTo>
                              <a:pt x="5744148" y="662725"/>
                              <a:pt x="5677765" y="706617"/>
                              <a:pt x="5365250" y="675353"/>
                            </a:cubicBezTo>
                            <a:cubicBezTo>
                              <a:pt x="5052735" y="644089"/>
                              <a:pt x="4967266" y="684328"/>
                              <a:pt x="4694594" y="675353"/>
                            </a:cubicBezTo>
                            <a:cubicBezTo>
                              <a:pt x="4421922" y="666378"/>
                              <a:pt x="4334121" y="695805"/>
                              <a:pt x="4158069" y="675353"/>
                            </a:cubicBezTo>
                            <a:cubicBezTo>
                              <a:pt x="3982018" y="654901"/>
                              <a:pt x="3601876" y="669414"/>
                              <a:pt x="3420347" y="675353"/>
                            </a:cubicBezTo>
                            <a:cubicBezTo>
                              <a:pt x="3238818" y="681292"/>
                              <a:pt x="3028227" y="680536"/>
                              <a:pt x="2883822" y="675353"/>
                            </a:cubicBezTo>
                            <a:cubicBezTo>
                              <a:pt x="2739418" y="670170"/>
                              <a:pt x="2298601" y="711530"/>
                              <a:pt x="2146100" y="675353"/>
                            </a:cubicBezTo>
                            <a:cubicBezTo>
                              <a:pt x="1993599" y="639176"/>
                              <a:pt x="1741951" y="661764"/>
                              <a:pt x="1609575" y="675353"/>
                            </a:cubicBezTo>
                            <a:cubicBezTo>
                              <a:pt x="1477200" y="688942"/>
                              <a:pt x="1272269" y="650100"/>
                              <a:pt x="1073050" y="675353"/>
                            </a:cubicBezTo>
                            <a:cubicBezTo>
                              <a:pt x="873831" y="700606"/>
                              <a:pt x="254405" y="714512"/>
                              <a:pt x="0" y="675353"/>
                            </a:cubicBezTo>
                            <a:cubicBezTo>
                              <a:pt x="13161" y="375620"/>
                              <a:pt x="13996" y="18967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261EAB-DC1F-4351-B6C8-80D08DF841A6}"/>
                  </a:ext>
                </a:extLst>
              </p:cNvPr>
              <p:cNvSpPr/>
              <p:nvPr/>
            </p:nvSpPr>
            <p:spPr>
              <a:xfrm>
                <a:off x="2379795" y="5882580"/>
                <a:ext cx="731520" cy="408558"/>
              </a:xfrm>
              <a:custGeom>
                <a:avLst/>
                <a:gdLst>
                  <a:gd name="connsiteX0" fmla="*/ 0 w 731520"/>
                  <a:gd name="connsiteY0" fmla="*/ 0 h 408558"/>
                  <a:gd name="connsiteX1" fmla="*/ 343814 w 731520"/>
                  <a:gd name="connsiteY1" fmla="*/ 0 h 408558"/>
                  <a:gd name="connsiteX2" fmla="*/ 731520 w 731520"/>
                  <a:gd name="connsiteY2" fmla="*/ 0 h 408558"/>
                  <a:gd name="connsiteX3" fmla="*/ 731520 w 731520"/>
                  <a:gd name="connsiteY3" fmla="*/ 408558 h 408558"/>
                  <a:gd name="connsiteX4" fmla="*/ 365760 w 731520"/>
                  <a:gd name="connsiteY4" fmla="*/ 408558 h 408558"/>
                  <a:gd name="connsiteX5" fmla="*/ 0 w 731520"/>
                  <a:gd name="connsiteY5" fmla="*/ 408558 h 408558"/>
                  <a:gd name="connsiteX6" fmla="*/ 0 w 731520"/>
                  <a:gd name="connsiteY6" fmla="*/ 0 h 408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1520" h="408558" fill="none" extrusionOk="0">
                    <a:moveTo>
                      <a:pt x="0" y="0"/>
                    </a:moveTo>
                    <a:cubicBezTo>
                      <a:pt x="161619" y="-11726"/>
                      <a:pt x="257873" y="-5971"/>
                      <a:pt x="343814" y="0"/>
                    </a:cubicBezTo>
                    <a:cubicBezTo>
                      <a:pt x="429755" y="5971"/>
                      <a:pt x="576203" y="18852"/>
                      <a:pt x="731520" y="0"/>
                    </a:cubicBezTo>
                    <a:cubicBezTo>
                      <a:pt x="718954" y="118786"/>
                      <a:pt x="743888" y="303823"/>
                      <a:pt x="731520" y="408558"/>
                    </a:cubicBezTo>
                    <a:cubicBezTo>
                      <a:pt x="656313" y="412622"/>
                      <a:pt x="482516" y="394539"/>
                      <a:pt x="365760" y="408558"/>
                    </a:cubicBezTo>
                    <a:cubicBezTo>
                      <a:pt x="249004" y="422577"/>
                      <a:pt x="116230" y="412749"/>
                      <a:pt x="0" y="408558"/>
                    </a:cubicBezTo>
                    <a:cubicBezTo>
                      <a:pt x="12798" y="260807"/>
                      <a:pt x="4253" y="186504"/>
                      <a:pt x="0" y="0"/>
                    </a:cubicBezTo>
                    <a:close/>
                  </a:path>
                  <a:path w="731520" h="408558" stroke="0" extrusionOk="0">
                    <a:moveTo>
                      <a:pt x="0" y="0"/>
                    </a:moveTo>
                    <a:cubicBezTo>
                      <a:pt x="133616" y="10731"/>
                      <a:pt x="184718" y="12299"/>
                      <a:pt x="358445" y="0"/>
                    </a:cubicBezTo>
                    <a:cubicBezTo>
                      <a:pt x="532173" y="-12299"/>
                      <a:pt x="546049" y="18461"/>
                      <a:pt x="731520" y="0"/>
                    </a:cubicBezTo>
                    <a:cubicBezTo>
                      <a:pt x="735655" y="172517"/>
                      <a:pt x="736257" y="257885"/>
                      <a:pt x="731520" y="408558"/>
                    </a:cubicBezTo>
                    <a:cubicBezTo>
                      <a:pt x="651044" y="419001"/>
                      <a:pt x="503572" y="392581"/>
                      <a:pt x="351130" y="408558"/>
                    </a:cubicBezTo>
                    <a:cubicBezTo>
                      <a:pt x="198688" y="424536"/>
                      <a:pt x="94255" y="408591"/>
                      <a:pt x="0" y="408558"/>
                    </a:cubicBezTo>
                    <a:cubicBezTo>
                      <a:pt x="-12300" y="298523"/>
                      <a:pt x="-20139" y="14105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261EAB-DC1F-4351-B6C8-80D08DF84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95" y="5882580"/>
                <a:ext cx="731520" cy="408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custGeom>
                        <a:avLst/>
                        <a:gdLst>
                          <a:gd name="connsiteX0" fmla="*/ 0 w 731520"/>
                          <a:gd name="connsiteY0" fmla="*/ 0 h 408558"/>
                          <a:gd name="connsiteX1" fmla="*/ 343814 w 731520"/>
                          <a:gd name="connsiteY1" fmla="*/ 0 h 408558"/>
                          <a:gd name="connsiteX2" fmla="*/ 731520 w 731520"/>
                          <a:gd name="connsiteY2" fmla="*/ 0 h 408558"/>
                          <a:gd name="connsiteX3" fmla="*/ 731520 w 731520"/>
                          <a:gd name="connsiteY3" fmla="*/ 408558 h 408558"/>
                          <a:gd name="connsiteX4" fmla="*/ 365760 w 731520"/>
                          <a:gd name="connsiteY4" fmla="*/ 408558 h 408558"/>
                          <a:gd name="connsiteX5" fmla="*/ 0 w 731520"/>
                          <a:gd name="connsiteY5" fmla="*/ 408558 h 408558"/>
                          <a:gd name="connsiteX6" fmla="*/ 0 w 731520"/>
                          <a:gd name="connsiteY6" fmla="*/ 0 h 408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31520" h="408558" fill="none" extrusionOk="0">
                            <a:moveTo>
                              <a:pt x="0" y="0"/>
                            </a:moveTo>
                            <a:cubicBezTo>
                              <a:pt x="161619" y="-11726"/>
                              <a:pt x="257873" y="-5971"/>
                              <a:pt x="343814" y="0"/>
                            </a:cubicBezTo>
                            <a:cubicBezTo>
                              <a:pt x="429755" y="5971"/>
                              <a:pt x="576203" y="18852"/>
                              <a:pt x="731520" y="0"/>
                            </a:cubicBezTo>
                            <a:cubicBezTo>
                              <a:pt x="718954" y="118786"/>
                              <a:pt x="743888" y="303823"/>
                              <a:pt x="731520" y="408558"/>
                            </a:cubicBezTo>
                            <a:cubicBezTo>
                              <a:pt x="656313" y="412622"/>
                              <a:pt x="482516" y="394539"/>
                              <a:pt x="365760" y="408558"/>
                            </a:cubicBezTo>
                            <a:cubicBezTo>
                              <a:pt x="249004" y="422577"/>
                              <a:pt x="116230" y="412749"/>
                              <a:pt x="0" y="408558"/>
                            </a:cubicBezTo>
                            <a:cubicBezTo>
                              <a:pt x="12798" y="260807"/>
                              <a:pt x="4253" y="186504"/>
                              <a:pt x="0" y="0"/>
                            </a:cubicBezTo>
                            <a:close/>
                          </a:path>
                          <a:path w="731520" h="408558" stroke="0" extrusionOk="0">
                            <a:moveTo>
                              <a:pt x="0" y="0"/>
                            </a:moveTo>
                            <a:cubicBezTo>
                              <a:pt x="133616" y="10731"/>
                              <a:pt x="184718" y="12299"/>
                              <a:pt x="358445" y="0"/>
                            </a:cubicBezTo>
                            <a:cubicBezTo>
                              <a:pt x="532173" y="-12299"/>
                              <a:pt x="546049" y="18461"/>
                              <a:pt x="731520" y="0"/>
                            </a:cubicBezTo>
                            <a:cubicBezTo>
                              <a:pt x="735655" y="172517"/>
                              <a:pt x="736257" y="257885"/>
                              <a:pt x="731520" y="408558"/>
                            </a:cubicBezTo>
                            <a:cubicBezTo>
                              <a:pt x="651044" y="419001"/>
                              <a:pt x="503572" y="392581"/>
                              <a:pt x="351130" y="408558"/>
                            </a:cubicBezTo>
                            <a:cubicBezTo>
                              <a:pt x="198688" y="424536"/>
                              <a:pt x="94255" y="408591"/>
                              <a:pt x="0" y="408558"/>
                            </a:cubicBezTo>
                            <a:cubicBezTo>
                              <a:pt x="-12300" y="298523"/>
                              <a:pt x="-20139" y="14105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94833B7-0A64-4681-8691-D3B96E9685C4}"/>
                  </a:ext>
                </a:extLst>
              </p:cNvPr>
              <p:cNvSpPr/>
              <p:nvPr/>
            </p:nvSpPr>
            <p:spPr>
              <a:xfrm>
                <a:off x="4800673" y="3815704"/>
                <a:ext cx="3098449" cy="42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94833B7-0A64-4681-8691-D3B96E968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73" y="3815704"/>
                <a:ext cx="3098449" cy="427425"/>
              </a:xfrm>
              <a:prstGeom prst="rect">
                <a:avLst/>
              </a:prstGeom>
              <a:blipFill>
                <a:blip r:embed="rId7"/>
                <a:stretch>
                  <a:fillRect l="-1181" b="-1000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62">
            <a:extLst>
              <a:ext uri="{FF2B5EF4-FFF2-40B4-BE49-F238E27FC236}">
                <a16:creationId xmlns:a16="http://schemas.microsoft.com/office/drawing/2014/main" id="{D153012E-3832-455B-94C0-74D48F269417}"/>
              </a:ext>
            </a:extLst>
          </p:cNvPr>
          <p:cNvCxnSpPr>
            <a:cxnSpLocks/>
          </p:cNvCxnSpPr>
          <p:nvPr/>
        </p:nvCxnSpPr>
        <p:spPr>
          <a:xfrm rot="10800000">
            <a:off x="2887498" y="4467632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62">
            <a:extLst>
              <a:ext uri="{FF2B5EF4-FFF2-40B4-BE49-F238E27FC236}">
                <a16:creationId xmlns:a16="http://schemas.microsoft.com/office/drawing/2014/main" id="{A7A90B78-C431-4E09-AD2E-466670B39F9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160508" y="4467632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369B311-4778-4C1F-B437-A6C04E3FF1A8}"/>
                  </a:ext>
                </a:extLst>
              </p:cNvPr>
              <p:cNvSpPr/>
              <p:nvPr/>
            </p:nvSpPr>
            <p:spPr>
              <a:xfrm>
                <a:off x="4798342" y="2842462"/>
                <a:ext cx="5079305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Mean and (diagonal) covariance of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369B311-4778-4C1F-B437-A6C04E3FF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342" y="2842462"/>
                <a:ext cx="5079305" cy="392993"/>
              </a:xfrm>
              <a:prstGeom prst="rect">
                <a:avLst/>
              </a:prstGeom>
              <a:blipFill>
                <a:blip r:embed="rId8"/>
                <a:stretch>
                  <a:fillRect l="-600" b="-1846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B9F31DD8-2566-4BAC-B44D-AC7D1BBD1011}"/>
              </a:ext>
            </a:extLst>
          </p:cNvPr>
          <p:cNvSpPr/>
          <p:nvPr/>
        </p:nvSpPr>
        <p:spPr>
          <a:xfrm>
            <a:off x="5616671" y="4187551"/>
            <a:ext cx="4113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Regularization toward prior </a:t>
            </a:r>
            <a:r>
              <a:rPr lang="en-US" sz="1600" dirty="0"/>
              <a:t>in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53160F4-165E-476D-97B9-04F17547BB04}"/>
                  </a:ext>
                </a:extLst>
              </p:cNvPr>
              <p:cNvSpPr/>
              <p:nvPr/>
            </p:nvSpPr>
            <p:spPr>
              <a:xfrm>
                <a:off x="5616671" y="5128200"/>
                <a:ext cx="32017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00FF"/>
                    </a:solidFill>
                  </a:rPr>
                  <a:t>Should be close to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53160F4-165E-476D-97B9-04F17547B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671" y="5128200"/>
                <a:ext cx="3201774" cy="338554"/>
              </a:xfrm>
              <a:prstGeom prst="rect">
                <a:avLst/>
              </a:prstGeom>
              <a:blipFill>
                <a:blip r:embed="rId9"/>
                <a:stretch>
                  <a:fillRect l="-951" t="-5357" b="-2142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9CAC37DE-3C2E-4BBC-BD7F-117C6E07C5CD}"/>
              </a:ext>
            </a:extLst>
          </p:cNvPr>
          <p:cNvSpPr/>
          <p:nvPr/>
        </p:nvSpPr>
        <p:spPr>
          <a:xfrm>
            <a:off x="6349897" y="1865144"/>
            <a:ext cx="2528289" cy="853286"/>
          </a:xfrm>
          <a:custGeom>
            <a:avLst/>
            <a:gdLst>
              <a:gd name="connsiteX0" fmla="*/ 0 w 2528289"/>
              <a:gd name="connsiteY0" fmla="*/ 0 h 853286"/>
              <a:gd name="connsiteX1" fmla="*/ 632072 w 2528289"/>
              <a:gd name="connsiteY1" fmla="*/ 0 h 853286"/>
              <a:gd name="connsiteX2" fmla="*/ 1264145 w 2528289"/>
              <a:gd name="connsiteY2" fmla="*/ 0 h 853286"/>
              <a:gd name="connsiteX3" fmla="*/ 1870934 w 2528289"/>
              <a:gd name="connsiteY3" fmla="*/ 0 h 853286"/>
              <a:gd name="connsiteX4" fmla="*/ 2528289 w 2528289"/>
              <a:gd name="connsiteY4" fmla="*/ 0 h 853286"/>
              <a:gd name="connsiteX5" fmla="*/ 2528289 w 2528289"/>
              <a:gd name="connsiteY5" fmla="*/ 443709 h 853286"/>
              <a:gd name="connsiteX6" fmla="*/ 2528289 w 2528289"/>
              <a:gd name="connsiteY6" fmla="*/ 853286 h 853286"/>
              <a:gd name="connsiteX7" fmla="*/ 1845651 w 2528289"/>
              <a:gd name="connsiteY7" fmla="*/ 853286 h 853286"/>
              <a:gd name="connsiteX8" fmla="*/ 1264145 w 2528289"/>
              <a:gd name="connsiteY8" fmla="*/ 853286 h 853286"/>
              <a:gd name="connsiteX9" fmla="*/ 632072 w 2528289"/>
              <a:gd name="connsiteY9" fmla="*/ 853286 h 853286"/>
              <a:gd name="connsiteX10" fmla="*/ 0 w 2528289"/>
              <a:gd name="connsiteY10" fmla="*/ 853286 h 853286"/>
              <a:gd name="connsiteX11" fmla="*/ 0 w 2528289"/>
              <a:gd name="connsiteY11" fmla="*/ 435176 h 853286"/>
              <a:gd name="connsiteX12" fmla="*/ 0 w 2528289"/>
              <a:gd name="connsiteY12" fmla="*/ 0 h 85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28289" h="853286" extrusionOk="0">
                <a:moveTo>
                  <a:pt x="0" y="0"/>
                </a:moveTo>
                <a:cubicBezTo>
                  <a:pt x="303719" y="-12853"/>
                  <a:pt x="332424" y="3454"/>
                  <a:pt x="632072" y="0"/>
                </a:cubicBezTo>
                <a:cubicBezTo>
                  <a:pt x="931720" y="-3454"/>
                  <a:pt x="1099886" y="-5657"/>
                  <a:pt x="1264145" y="0"/>
                </a:cubicBezTo>
                <a:cubicBezTo>
                  <a:pt x="1428404" y="5657"/>
                  <a:pt x="1605719" y="-15874"/>
                  <a:pt x="1870934" y="0"/>
                </a:cubicBezTo>
                <a:cubicBezTo>
                  <a:pt x="2136149" y="15874"/>
                  <a:pt x="2290150" y="-20037"/>
                  <a:pt x="2528289" y="0"/>
                </a:cubicBezTo>
                <a:cubicBezTo>
                  <a:pt x="2536907" y="169995"/>
                  <a:pt x="2531065" y="283332"/>
                  <a:pt x="2528289" y="443709"/>
                </a:cubicBezTo>
                <a:cubicBezTo>
                  <a:pt x="2525513" y="604086"/>
                  <a:pt x="2515139" y="727064"/>
                  <a:pt x="2528289" y="853286"/>
                </a:cubicBezTo>
                <a:cubicBezTo>
                  <a:pt x="2230202" y="827992"/>
                  <a:pt x="2022878" y="855629"/>
                  <a:pt x="1845651" y="853286"/>
                </a:cubicBezTo>
                <a:cubicBezTo>
                  <a:pt x="1668424" y="850943"/>
                  <a:pt x="1381180" y="877667"/>
                  <a:pt x="1264145" y="853286"/>
                </a:cubicBezTo>
                <a:cubicBezTo>
                  <a:pt x="1147110" y="828905"/>
                  <a:pt x="789973" y="832663"/>
                  <a:pt x="632072" y="853286"/>
                </a:cubicBezTo>
                <a:cubicBezTo>
                  <a:pt x="474171" y="873909"/>
                  <a:pt x="269529" y="828548"/>
                  <a:pt x="0" y="853286"/>
                </a:cubicBezTo>
                <a:cubicBezTo>
                  <a:pt x="10704" y="673163"/>
                  <a:pt x="6663" y="537302"/>
                  <a:pt x="0" y="435176"/>
                </a:cubicBezTo>
                <a:cubicBezTo>
                  <a:pt x="-6663" y="333050"/>
                  <a:pt x="-13895" y="1036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9790387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475E1F-CA65-4F3E-BDBE-91B144E71ED5}"/>
              </a:ext>
            </a:extLst>
          </p:cNvPr>
          <p:cNvCxnSpPr>
            <a:cxnSpLocks/>
          </p:cNvCxnSpPr>
          <p:nvPr/>
        </p:nvCxnSpPr>
        <p:spPr>
          <a:xfrm flipH="1" flipV="1">
            <a:off x="1728579" y="514502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D0E068-7BB9-4E52-B653-5FCBBF1BD7A4}"/>
              </a:ext>
            </a:extLst>
          </p:cNvPr>
          <p:cNvCxnSpPr>
            <a:cxnSpLocks/>
          </p:cNvCxnSpPr>
          <p:nvPr/>
        </p:nvCxnSpPr>
        <p:spPr>
          <a:xfrm flipV="1">
            <a:off x="3783495" y="514502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0DD5FB3-9B0E-49B1-90DE-A765A81E0E36}"/>
              </a:ext>
            </a:extLst>
          </p:cNvPr>
          <p:cNvSpPr/>
          <p:nvPr/>
        </p:nvSpPr>
        <p:spPr>
          <a:xfrm>
            <a:off x="1625130" y="5338983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Encoder Network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BD83B75-D0AD-480C-A050-57B0349801B7}"/>
              </a:ext>
            </a:extLst>
          </p:cNvPr>
          <p:cNvCxnSpPr>
            <a:cxnSpLocks/>
          </p:cNvCxnSpPr>
          <p:nvPr/>
        </p:nvCxnSpPr>
        <p:spPr>
          <a:xfrm flipV="1">
            <a:off x="2745554" y="5688619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E0AB2C-F304-4700-9B3A-ABFB981DF616}"/>
                  </a:ext>
                </a:extLst>
              </p:cNvPr>
              <p:cNvSpPr/>
              <p:nvPr/>
            </p:nvSpPr>
            <p:spPr>
              <a:xfrm>
                <a:off x="1369094" y="2887690"/>
                <a:ext cx="702146" cy="365760"/>
              </a:xfrm>
              <a:custGeom>
                <a:avLst/>
                <a:gdLst>
                  <a:gd name="connsiteX0" fmla="*/ 0 w 702146"/>
                  <a:gd name="connsiteY0" fmla="*/ 0 h 365760"/>
                  <a:gd name="connsiteX1" fmla="*/ 337030 w 702146"/>
                  <a:gd name="connsiteY1" fmla="*/ 0 h 365760"/>
                  <a:gd name="connsiteX2" fmla="*/ 702146 w 702146"/>
                  <a:gd name="connsiteY2" fmla="*/ 0 h 365760"/>
                  <a:gd name="connsiteX3" fmla="*/ 702146 w 702146"/>
                  <a:gd name="connsiteY3" fmla="*/ 365760 h 365760"/>
                  <a:gd name="connsiteX4" fmla="*/ 344052 w 702146"/>
                  <a:gd name="connsiteY4" fmla="*/ 365760 h 365760"/>
                  <a:gd name="connsiteX5" fmla="*/ 0 w 702146"/>
                  <a:gd name="connsiteY5" fmla="*/ 365760 h 365760"/>
                  <a:gd name="connsiteX6" fmla="*/ 0 w 702146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2146" h="365760" fill="none" extrusionOk="0">
                    <a:moveTo>
                      <a:pt x="0" y="0"/>
                    </a:moveTo>
                    <a:cubicBezTo>
                      <a:pt x="161607" y="-9672"/>
                      <a:pt x="215532" y="-11194"/>
                      <a:pt x="337030" y="0"/>
                    </a:cubicBezTo>
                    <a:cubicBezTo>
                      <a:pt x="458528" y="11194"/>
                      <a:pt x="616175" y="-8345"/>
                      <a:pt x="702146" y="0"/>
                    </a:cubicBezTo>
                    <a:cubicBezTo>
                      <a:pt x="708958" y="77098"/>
                      <a:pt x="684415" y="256262"/>
                      <a:pt x="702146" y="365760"/>
                    </a:cubicBezTo>
                    <a:cubicBezTo>
                      <a:pt x="604157" y="370831"/>
                      <a:pt x="501393" y="378369"/>
                      <a:pt x="344052" y="365760"/>
                    </a:cubicBezTo>
                    <a:cubicBezTo>
                      <a:pt x="186711" y="353151"/>
                      <a:pt x="155224" y="362598"/>
                      <a:pt x="0" y="365760"/>
                    </a:cubicBezTo>
                    <a:cubicBezTo>
                      <a:pt x="16766" y="248563"/>
                      <a:pt x="-17347" y="102865"/>
                      <a:pt x="0" y="0"/>
                    </a:cubicBezTo>
                    <a:close/>
                  </a:path>
                  <a:path w="702146" h="365760" stroke="0" extrusionOk="0">
                    <a:moveTo>
                      <a:pt x="0" y="0"/>
                    </a:moveTo>
                    <a:cubicBezTo>
                      <a:pt x="138643" y="12351"/>
                      <a:pt x="218697" y="13726"/>
                      <a:pt x="351073" y="0"/>
                    </a:cubicBezTo>
                    <a:cubicBezTo>
                      <a:pt x="483449" y="-13726"/>
                      <a:pt x="540558" y="10569"/>
                      <a:pt x="702146" y="0"/>
                    </a:cubicBezTo>
                    <a:cubicBezTo>
                      <a:pt x="686344" y="78213"/>
                      <a:pt x="687439" y="291274"/>
                      <a:pt x="702146" y="365760"/>
                    </a:cubicBezTo>
                    <a:cubicBezTo>
                      <a:pt x="596670" y="373486"/>
                      <a:pt x="527304" y="374910"/>
                      <a:pt x="372137" y="365760"/>
                    </a:cubicBezTo>
                    <a:cubicBezTo>
                      <a:pt x="216970" y="356610"/>
                      <a:pt x="102124" y="363551"/>
                      <a:pt x="0" y="365760"/>
                    </a:cubicBezTo>
                    <a:cubicBezTo>
                      <a:pt x="-1001" y="191781"/>
                      <a:pt x="14239" y="16662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6312686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E0AB2C-F304-4700-9B3A-ABFB981DF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094" y="2887690"/>
                <a:ext cx="702146" cy="365760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63126867">
                      <a:custGeom>
                        <a:avLst/>
                        <a:gdLst>
                          <a:gd name="connsiteX0" fmla="*/ 0 w 702146"/>
                          <a:gd name="connsiteY0" fmla="*/ 0 h 365760"/>
                          <a:gd name="connsiteX1" fmla="*/ 337030 w 702146"/>
                          <a:gd name="connsiteY1" fmla="*/ 0 h 365760"/>
                          <a:gd name="connsiteX2" fmla="*/ 702146 w 702146"/>
                          <a:gd name="connsiteY2" fmla="*/ 0 h 365760"/>
                          <a:gd name="connsiteX3" fmla="*/ 702146 w 702146"/>
                          <a:gd name="connsiteY3" fmla="*/ 365760 h 365760"/>
                          <a:gd name="connsiteX4" fmla="*/ 344052 w 702146"/>
                          <a:gd name="connsiteY4" fmla="*/ 365760 h 365760"/>
                          <a:gd name="connsiteX5" fmla="*/ 0 w 702146"/>
                          <a:gd name="connsiteY5" fmla="*/ 365760 h 365760"/>
                          <a:gd name="connsiteX6" fmla="*/ 0 w 702146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02146" h="365760" fill="none" extrusionOk="0">
                            <a:moveTo>
                              <a:pt x="0" y="0"/>
                            </a:moveTo>
                            <a:cubicBezTo>
                              <a:pt x="161607" y="-9672"/>
                              <a:pt x="215532" y="-11194"/>
                              <a:pt x="337030" y="0"/>
                            </a:cubicBezTo>
                            <a:cubicBezTo>
                              <a:pt x="458528" y="11194"/>
                              <a:pt x="616175" y="-8345"/>
                              <a:pt x="702146" y="0"/>
                            </a:cubicBezTo>
                            <a:cubicBezTo>
                              <a:pt x="708958" y="77098"/>
                              <a:pt x="684415" y="256262"/>
                              <a:pt x="702146" y="365760"/>
                            </a:cubicBezTo>
                            <a:cubicBezTo>
                              <a:pt x="604157" y="370831"/>
                              <a:pt x="501393" y="378369"/>
                              <a:pt x="344052" y="365760"/>
                            </a:cubicBezTo>
                            <a:cubicBezTo>
                              <a:pt x="186711" y="353151"/>
                              <a:pt x="155224" y="362598"/>
                              <a:pt x="0" y="365760"/>
                            </a:cubicBezTo>
                            <a:cubicBezTo>
                              <a:pt x="16766" y="248563"/>
                              <a:pt x="-17347" y="102865"/>
                              <a:pt x="0" y="0"/>
                            </a:cubicBezTo>
                            <a:close/>
                          </a:path>
                          <a:path w="702146" h="365760" stroke="0" extrusionOk="0">
                            <a:moveTo>
                              <a:pt x="0" y="0"/>
                            </a:moveTo>
                            <a:cubicBezTo>
                              <a:pt x="138643" y="12351"/>
                              <a:pt x="218697" y="13726"/>
                              <a:pt x="351073" y="0"/>
                            </a:cubicBezTo>
                            <a:cubicBezTo>
                              <a:pt x="483449" y="-13726"/>
                              <a:pt x="540558" y="10569"/>
                              <a:pt x="702146" y="0"/>
                            </a:cubicBezTo>
                            <a:cubicBezTo>
                              <a:pt x="686344" y="78213"/>
                              <a:pt x="687439" y="291274"/>
                              <a:pt x="702146" y="365760"/>
                            </a:cubicBezTo>
                            <a:cubicBezTo>
                              <a:pt x="596670" y="373486"/>
                              <a:pt x="527304" y="374910"/>
                              <a:pt x="372137" y="365760"/>
                            </a:cubicBezTo>
                            <a:cubicBezTo>
                              <a:pt x="216970" y="356610"/>
                              <a:pt x="102124" y="363551"/>
                              <a:pt x="0" y="365760"/>
                            </a:cubicBezTo>
                            <a:cubicBezTo>
                              <a:pt x="-1001" y="191781"/>
                              <a:pt x="14239" y="1666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B3FA7B5-D5CE-4EC3-8737-D6320D680200}"/>
                  </a:ext>
                </a:extLst>
              </p:cNvPr>
              <p:cNvSpPr/>
              <p:nvPr/>
            </p:nvSpPr>
            <p:spPr>
              <a:xfrm>
                <a:off x="3458546" y="2887690"/>
                <a:ext cx="702146" cy="365760"/>
              </a:xfrm>
              <a:custGeom>
                <a:avLst/>
                <a:gdLst>
                  <a:gd name="connsiteX0" fmla="*/ 0 w 702146"/>
                  <a:gd name="connsiteY0" fmla="*/ 0 h 365760"/>
                  <a:gd name="connsiteX1" fmla="*/ 351073 w 702146"/>
                  <a:gd name="connsiteY1" fmla="*/ 0 h 365760"/>
                  <a:gd name="connsiteX2" fmla="*/ 702146 w 702146"/>
                  <a:gd name="connsiteY2" fmla="*/ 0 h 365760"/>
                  <a:gd name="connsiteX3" fmla="*/ 702146 w 702146"/>
                  <a:gd name="connsiteY3" fmla="*/ 365760 h 365760"/>
                  <a:gd name="connsiteX4" fmla="*/ 344052 w 702146"/>
                  <a:gd name="connsiteY4" fmla="*/ 365760 h 365760"/>
                  <a:gd name="connsiteX5" fmla="*/ 0 w 702146"/>
                  <a:gd name="connsiteY5" fmla="*/ 365760 h 365760"/>
                  <a:gd name="connsiteX6" fmla="*/ 0 w 702146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2146" h="365760" fill="none" extrusionOk="0">
                    <a:moveTo>
                      <a:pt x="0" y="0"/>
                    </a:moveTo>
                    <a:cubicBezTo>
                      <a:pt x="127125" y="12552"/>
                      <a:pt x="236007" y="2531"/>
                      <a:pt x="351073" y="0"/>
                    </a:cubicBezTo>
                    <a:cubicBezTo>
                      <a:pt x="466139" y="-2531"/>
                      <a:pt x="547828" y="-15538"/>
                      <a:pt x="702146" y="0"/>
                    </a:cubicBezTo>
                    <a:cubicBezTo>
                      <a:pt x="697552" y="136068"/>
                      <a:pt x="685209" y="284890"/>
                      <a:pt x="702146" y="365760"/>
                    </a:cubicBezTo>
                    <a:cubicBezTo>
                      <a:pt x="626227" y="358070"/>
                      <a:pt x="503334" y="360194"/>
                      <a:pt x="344052" y="365760"/>
                    </a:cubicBezTo>
                    <a:cubicBezTo>
                      <a:pt x="184770" y="371326"/>
                      <a:pt x="133512" y="365460"/>
                      <a:pt x="0" y="365760"/>
                    </a:cubicBezTo>
                    <a:cubicBezTo>
                      <a:pt x="-1364" y="248210"/>
                      <a:pt x="-16221" y="82754"/>
                      <a:pt x="0" y="0"/>
                    </a:cubicBezTo>
                    <a:close/>
                  </a:path>
                  <a:path w="702146" h="365760" stroke="0" extrusionOk="0">
                    <a:moveTo>
                      <a:pt x="0" y="0"/>
                    </a:moveTo>
                    <a:cubicBezTo>
                      <a:pt x="171074" y="-5750"/>
                      <a:pt x="234650" y="-7010"/>
                      <a:pt x="358094" y="0"/>
                    </a:cubicBezTo>
                    <a:cubicBezTo>
                      <a:pt x="481538" y="7010"/>
                      <a:pt x="625636" y="8885"/>
                      <a:pt x="702146" y="0"/>
                    </a:cubicBezTo>
                    <a:cubicBezTo>
                      <a:pt x="700172" y="176398"/>
                      <a:pt x="702162" y="238588"/>
                      <a:pt x="702146" y="365760"/>
                    </a:cubicBezTo>
                    <a:cubicBezTo>
                      <a:pt x="544718" y="376959"/>
                      <a:pt x="498585" y="380668"/>
                      <a:pt x="358094" y="365760"/>
                    </a:cubicBezTo>
                    <a:cubicBezTo>
                      <a:pt x="217603" y="350852"/>
                      <a:pt x="76527" y="362589"/>
                      <a:pt x="0" y="365760"/>
                    </a:cubicBezTo>
                    <a:cubicBezTo>
                      <a:pt x="-17971" y="223592"/>
                      <a:pt x="9830" y="10409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937490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B3FA7B5-D5CE-4EC3-8737-D6320D680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46" y="2887690"/>
                <a:ext cx="702146" cy="365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93749078">
                      <a:custGeom>
                        <a:avLst/>
                        <a:gdLst>
                          <a:gd name="connsiteX0" fmla="*/ 0 w 702146"/>
                          <a:gd name="connsiteY0" fmla="*/ 0 h 365760"/>
                          <a:gd name="connsiteX1" fmla="*/ 351073 w 702146"/>
                          <a:gd name="connsiteY1" fmla="*/ 0 h 365760"/>
                          <a:gd name="connsiteX2" fmla="*/ 702146 w 702146"/>
                          <a:gd name="connsiteY2" fmla="*/ 0 h 365760"/>
                          <a:gd name="connsiteX3" fmla="*/ 702146 w 702146"/>
                          <a:gd name="connsiteY3" fmla="*/ 365760 h 365760"/>
                          <a:gd name="connsiteX4" fmla="*/ 344052 w 702146"/>
                          <a:gd name="connsiteY4" fmla="*/ 365760 h 365760"/>
                          <a:gd name="connsiteX5" fmla="*/ 0 w 702146"/>
                          <a:gd name="connsiteY5" fmla="*/ 365760 h 365760"/>
                          <a:gd name="connsiteX6" fmla="*/ 0 w 702146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02146" h="365760" fill="none" extrusionOk="0">
                            <a:moveTo>
                              <a:pt x="0" y="0"/>
                            </a:moveTo>
                            <a:cubicBezTo>
                              <a:pt x="127125" y="12552"/>
                              <a:pt x="236007" y="2531"/>
                              <a:pt x="351073" y="0"/>
                            </a:cubicBezTo>
                            <a:cubicBezTo>
                              <a:pt x="466139" y="-2531"/>
                              <a:pt x="547828" y="-15538"/>
                              <a:pt x="702146" y="0"/>
                            </a:cubicBezTo>
                            <a:cubicBezTo>
                              <a:pt x="697552" y="136068"/>
                              <a:pt x="685209" y="284890"/>
                              <a:pt x="702146" y="365760"/>
                            </a:cubicBezTo>
                            <a:cubicBezTo>
                              <a:pt x="626227" y="358070"/>
                              <a:pt x="503334" y="360194"/>
                              <a:pt x="344052" y="365760"/>
                            </a:cubicBezTo>
                            <a:cubicBezTo>
                              <a:pt x="184770" y="371326"/>
                              <a:pt x="133512" y="365460"/>
                              <a:pt x="0" y="365760"/>
                            </a:cubicBezTo>
                            <a:cubicBezTo>
                              <a:pt x="-1364" y="248210"/>
                              <a:pt x="-16221" y="82754"/>
                              <a:pt x="0" y="0"/>
                            </a:cubicBezTo>
                            <a:close/>
                          </a:path>
                          <a:path w="702146" h="365760" stroke="0" extrusionOk="0">
                            <a:moveTo>
                              <a:pt x="0" y="0"/>
                            </a:moveTo>
                            <a:cubicBezTo>
                              <a:pt x="171074" y="-5750"/>
                              <a:pt x="234650" y="-7010"/>
                              <a:pt x="358094" y="0"/>
                            </a:cubicBezTo>
                            <a:cubicBezTo>
                              <a:pt x="481538" y="7010"/>
                              <a:pt x="625636" y="8885"/>
                              <a:pt x="702146" y="0"/>
                            </a:cubicBezTo>
                            <a:cubicBezTo>
                              <a:pt x="700172" y="176398"/>
                              <a:pt x="702162" y="238588"/>
                              <a:pt x="702146" y="365760"/>
                            </a:cubicBezTo>
                            <a:cubicBezTo>
                              <a:pt x="544718" y="376959"/>
                              <a:pt x="498585" y="380668"/>
                              <a:pt x="358094" y="365760"/>
                            </a:cubicBezTo>
                            <a:cubicBezTo>
                              <a:pt x="217603" y="350852"/>
                              <a:pt x="76527" y="362589"/>
                              <a:pt x="0" y="365760"/>
                            </a:cubicBezTo>
                            <a:cubicBezTo>
                              <a:pt x="-17971" y="223592"/>
                              <a:pt x="9830" y="10409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4D1188B-C217-4440-BD6D-9701FA8E1B17}"/>
              </a:ext>
            </a:extLst>
          </p:cNvPr>
          <p:cNvCxnSpPr>
            <a:cxnSpLocks/>
          </p:cNvCxnSpPr>
          <p:nvPr/>
        </p:nvCxnSpPr>
        <p:spPr>
          <a:xfrm flipH="1" flipV="1">
            <a:off x="1728579" y="3263052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E6B4846-58F4-4BE0-96CE-04718A477AB0}"/>
              </a:ext>
            </a:extLst>
          </p:cNvPr>
          <p:cNvCxnSpPr>
            <a:cxnSpLocks/>
          </p:cNvCxnSpPr>
          <p:nvPr/>
        </p:nvCxnSpPr>
        <p:spPr>
          <a:xfrm flipV="1">
            <a:off x="3783495" y="3263052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25CD6F3-937C-4EB1-AA9C-DEED887CB36D}"/>
              </a:ext>
            </a:extLst>
          </p:cNvPr>
          <p:cNvSpPr/>
          <p:nvPr/>
        </p:nvSpPr>
        <p:spPr>
          <a:xfrm>
            <a:off x="1625130" y="3457014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Decoder Network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4AA9F9E-4263-400C-BAA9-B1052C65F2B9}"/>
              </a:ext>
            </a:extLst>
          </p:cNvPr>
          <p:cNvCxnSpPr>
            <a:cxnSpLocks/>
          </p:cNvCxnSpPr>
          <p:nvPr/>
        </p:nvCxnSpPr>
        <p:spPr>
          <a:xfrm flipV="1">
            <a:off x="2745554" y="3806650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8994B4B-418E-4F88-AF77-8C330EB6820E}"/>
              </a:ext>
            </a:extLst>
          </p:cNvPr>
          <p:cNvSpPr/>
          <p:nvPr/>
        </p:nvSpPr>
        <p:spPr>
          <a:xfrm>
            <a:off x="5616671" y="3233524"/>
            <a:ext cx="2805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Should be close to data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C7442D3-3D1F-4E57-B7B1-9E8602A64096}"/>
                  </a:ext>
                </a:extLst>
              </p:cNvPr>
              <p:cNvSpPr/>
              <p:nvPr/>
            </p:nvSpPr>
            <p:spPr>
              <a:xfrm>
                <a:off x="2379795" y="3985831"/>
                <a:ext cx="731520" cy="408558"/>
              </a:xfr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C7442D3-3D1F-4E57-B7B1-9E8602A64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95" y="3985831"/>
                <a:ext cx="731520" cy="4085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33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9" grpId="0" animBg="1"/>
      <p:bldP spid="52" grpId="0" animBg="1"/>
      <p:bldP spid="53" grpId="0" animBg="1"/>
      <p:bldP spid="57" grpId="0" animBg="1"/>
      <p:bldP spid="5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56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Autoencoder: Training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369094" y="2887690"/>
                <a:ext cx="702146" cy="365760"/>
              </a:xfrm>
              <a:custGeom>
                <a:avLst/>
                <a:gdLst>
                  <a:gd name="connsiteX0" fmla="*/ 0 w 702146"/>
                  <a:gd name="connsiteY0" fmla="*/ 0 h 365760"/>
                  <a:gd name="connsiteX1" fmla="*/ 337030 w 702146"/>
                  <a:gd name="connsiteY1" fmla="*/ 0 h 365760"/>
                  <a:gd name="connsiteX2" fmla="*/ 702146 w 702146"/>
                  <a:gd name="connsiteY2" fmla="*/ 0 h 365760"/>
                  <a:gd name="connsiteX3" fmla="*/ 702146 w 702146"/>
                  <a:gd name="connsiteY3" fmla="*/ 365760 h 365760"/>
                  <a:gd name="connsiteX4" fmla="*/ 344052 w 702146"/>
                  <a:gd name="connsiteY4" fmla="*/ 365760 h 365760"/>
                  <a:gd name="connsiteX5" fmla="*/ 0 w 702146"/>
                  <a:gd name="connsiteY5" fmla="*/ 365760 h 365760"/>
                  <a:gd name="connsiteX6" fmla="*/ 0 w 702146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2146" h="365760" fill="none" extrusionOk="0">
                    <a:moveTo>
                      <a:pt x="0" y="0"/>
                    </a:moveTo>
                    <a:cubicBezTo>
                      <a:pt x="161607" y="-9672"/>
                      <a:pt x="215532" y="-11194"/>
                      <a:pt x="337030" y="0"/>
                    </a:cubicBezTo>
                    <a:cubicBezTo>
                      <a:pt x="458528" y="11194"/>
                      <a:pt x="616175" y="-8345"/>
                      <a:pt x="702146" y="0"/>
                    </a:cubicBezTo>
                    <a:cubicBezTo>
                      <a:pt x="708958" y="77098"/>
                      <a:pt x="684415" y="256262"/>
                      <a:pt x="702146" y="365760"/>
                    </a:cubicBezTo>
                    <a:cubicBezTo>
                      <a:pt x="604157" y="370831"/>
                      <a:pt x="501393" y="378369"/>
                      <a:pt x="344052" y="365760"/>
                    </a:cubicBezTo>
                    <a:cubicBezTo>
                      <a:pt x="186711" y="353151"/>
                      <a:pt x="155224" y="362598"/>
                      <a:pt x="0" y="365760"/>
                    </a:cubicBezTo>
                    <a:cubicBezTo>
                      <a:pt x="16766" y="248563"/>
                      <a:pt x="-17347" y="102865"/>
                      <a:pt x="0" y="0"/>
                    </a:cubicBezTo>
                    <a:close/>
                  </a:path>
                  <a:path w="702146" h="365760" stroke="0" extrusionOk="0">
                    <a:moveTo>
                      <a:pt x="0" y="0"/>
                    </a:moveTo>
                    <a:cubicBezTo>
                      <a:pt x="138643" y="12351"/>
                      <a:pt x="218697" y="13726"/>
                      <a:pt x="351073" y="0"/>
                    </a:cubicBezTo>
                    <a:cubicBezTo>
                      <a:pt x="483449" y="-13726"/>
                      <a:pt x="540558" y="10569"/>
                      <a:pt x="702146" y="0"/>
                    </a:cubicBezTo>
                    <a:cubicBezTo>
                      <a:pt x="686344" y="78213"/>
                      <a:pt x="687439" y="291274"/>
                      <a:pt x="702146" y="365760"/>
                    </a:cubicBezTo>
                    <a:cubicBezTo>
                      <a:pt x="596670" y="373486"/>
                      <a:pt x="527304" y="374910"/>
                      <a:pt x="372137" y="365760"/>
                    </a:cubicBezTo>
                    <a:cubicBezTo>
                      <a:pt x="216970" y="356610"/>
                      <a:pt x="102124" y="363551"/>
                      <a:pt x="0" y="365760"/>
                    </a:cubicBezTo>
                    <a:cubicBezTo>
                      <a:pt x="-1001" y="191781"/>
                      <a:pt x="14239" y="16662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6312686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094" y="2887690"/>
                <a:ext cx="702146" cy="365760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63126867">
                      <a:custGeom>
                        <a:avLst/>
                        <a:gdLst>
                          <a:gd name="connsiteX0" fmla="*/ 0 w 702146"/>
                          <a:gd name="connsiteY0" fmla="*/ 0 h 365760"/>
                          <a:gd name="connsiteX1" fmla="*/ 337030 w 702146"/>
                          <a:gd name="connsiteY1" fmla="*/ 0 h 365760"/>
                          <a:gd name="connsiteX2" fmla="*/ 702146 w 702146"/>
                          <a:gd name="connsiteY2" fmla="*/ 0 h 365760"/>
                          <a:gd name="connsiteX3" fmla="*/ 702146 w 702146"/>
                          <a:gd name="connsiteY3" fmla="*/ 365760 h 365760"/>
                          <a:gd name="connsiteX4" fmla="*/ 344052 w 702146"/>
                          <a:gd name="connsiteY4" fmla="*/ 365760 h 365760"/>
                          <a:gd name="connsiteX5" fmla="*/ 0 w 702146"/>
                          <a:gd name="connsiteY5" fmla="*/ 365760 h 365760"/>
                          <a:gd name="connsiteX6" fmla="*/ 0 w 702146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02146" h="365760" fill="none" extrusionOk="0">
                            <a:moveTo>
                              <a:pt x="0" y="0"/>
                            </a:moveTo>
                            <a:cubicBezTo>
                              <a:pt x="161607" y="-9672"/>
                              <a:pt x="215532" y="-11194"/>
                              <a:pt x="337030" y="0"/>
                            </a:cubicBezTo>
                            <a:cubicBezTo>
                              <a:pt x="458528" y="11194"/>
                              <a:pt x="616175" y="-8345"/>
                              <a:pt x="702146" y="0"/>
                            </a:cubicBezTo>
                            <a:cubicBezTo>
                              <a:pt x="708958" y="77098"/>
                              <a:pt x="684415" y="256262"/>
                              <a:pt x="702146" y="365760"/>
                            </a:cubicBezTo>
                            <a:cubicBezTo>
                              <a:pt x="604157" y="370831"/>
                              <a:pt x="501393" y="378369"/>
                              <a:pt x="344052" y="365760"/>
                            </a:cubicBezTo>
                            <a:cubicBezTo>
                              <a:pt x="186711" y="353151"/>
                              <a:pt x="155224" y="362598"/>
                              <a:pt x="0" y="365760"/>
                            </a:cubicBezTo>
                            <a:cubicBezTo>
                              <a:pt x="16766" y="248563"/>
                              <a:pt x="-17347" y="102865"/>
                              <a:pt x="0" y="0"/>
                            </a:cubicBezTo>
                            <a:close/>
                          </a:path>
                          <a:path w="702146" h="365760" stroke="0" extrusionOk="0">
                            <a:moveTo>
                              <a:pt x="0" y="0"/>
                            </a:moveTo>
                            <a:cubicBezTo>
                              <a:pt x="138643" y="12351"/>
                              <a:pt x="218697" y="13726"/>
                              <a:pt x="351073" y="0"/>
                            </a:cubicBezTo>
                            <a:cubicBezTo>
                              <a:pt x="483449" y="-13726"/>
                              <a:pt x="540558" y="10569"/>
                              <a:pt x="702146" y="0"/>
                            </a:cubicBezTo>
                            <a:cubicBezTo>
                              <a:pt x="686344" y="78213"/>
                              <a:pt x="687439" y="291274"/>
                              <a:pt x="702146" y="365760"/>
                            </a:cubicBezTo>
                            <a:cubicBezTo>
                              <a:pt x="596670" y="373486"/>
                              <a:pt x="527304" y="374910"/>
                              <a:pt x="372137" y="365760"/>
                            </a:cubicBezTo>
                            <a:cubicBezTo>
                              <a:pt x="216970" y="356610"/>
                              <a:pt x="102124" y="363551"/>
                              <a:pt x="0" y="365760"/>
                            </a:cubicBezTo>
                            <a:cubicBezTo>
                              <a:pt x="-1001" y="191781"/>
                              <a:pt x="14239" y="1666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458546" y="2887690"/>
                <a:ext cx="702146" cy="365760"/>
              </a:xfrm>
              <a:custGeom>
                <a:avLst/>
                <a:gdLst>
                  <a:gd name="connsiteX0" fmla="*/ 0 w 702146"/>
                  <a:gd name="connsiteY0" fmla="*/ 0 h 365760"/>
                  <a:gd name="connsiteX1" fmla="*/ 351073 w 702146"/>
                  <a:gd name="connsiteY1" fmla="*/ 0 h 365760"/>
                  <a:gd name="connsiteX2" fmla="*/ 702146 w 702146"/>
                  <a:gd name="connsiteY2" fmla="*/ 0 h 365760"/>
                  <a:gd name="connsiteX3" fmla="*/ 702146 w 702146"/>
                  <a:gd name="connsiteY3" fmla="*/ 365760 h 365760"/>
                  <a:gd name="connsiteX4" fmla="*/ 344052 w 702146"/>
                  <a:gd name="connsiteY4" fmla="*/ 365760 h 365760"/>
                  <a:gd name="connsiteX5" fmla="*/ 0 w 702146"/>
                  <a:gd name="connsiteY5" fmla="*/ 365760 h 365760"/>
                  <a:gd name="connsiteX6" fmla="*/ 0 w 702146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2146" h="365760" fill="none" extrusionOk="0">
                    <a:moveTo>
                      <a:pt x="0" y="0"/>
                    </a:moveTo>
                    <a:cubicBezTo>
                      <a:pt x="127125" y="12552"/>
                      <a:pt x="236007" y="2531"/>
                      <a:pt x="351073" y="0"/>
                    </a:cubicBezTo>
                    <a:cubicBezTo>
                      <a:pt x="466139" y="-2531"/>
                      <a:pt x="547828" y="-15538"/>
                      <a:pt x="702146" y="0"/>
                    </a:cubicBezTo>
                    <a:cubicBezTo>
                      <a:pt x="697552" y="136068"/>
                      <a:pt x="685209" y="284890"/>
                      <a:pt x="702146" y="365760"/>
                    </a:cubicBezTo>
                    <a:cubicBezTo>
                      <a:pt x="626227" y="358070"/>
                      <a:pt x="503334" y="360194"/>
                      <a:pt x="344052" y="365760"/>
                    </a:cubicBezTo>
                    <a:cubicBezTo>
                      <a:pt x="184770" y="371326"/>
                      <a:pt x="133512" y="365460"/>
                      <a:pt x="0" y="365760"/>
                    </a:cubicBezTo>
                    <a:cubicBezTo>
                      <a:pt x="-1364" y="248210"/>
                      <a:pt x="-16221" y="82754"/>
                      <a:pt x="0" y="0"/>
                    </a:cubicBezTo>
                    <a:close/>
                  </a:path>
                  <a:path w="702146" h="365760" stroke="0" extrusionOk="0">
                    <a:moveTo>
                      <a:pt x="0" y="0"/>
                    </a:moveTo>
                    <a:cubicBezTo>
                      <a:pt x="171074" y="-5750"/>
                      <a:pt x="234650" y="-7010"/>
                      <a:pt x="358094" y="0"/>
                    </a:cubicBezTo>
                    <a:cubicBezTo>
                      <a:pt x="481538" y="7010"/>
                      <a:pt x="625636" y="8885"/>
                      <a:pt x="702146" y="0"/>
                    </a:cubicBezTo>
                    <a:cubicBezTo>
                      <a:pt x="700172" y="176398"/>
                      <a:pt x="702162" y="238588"/>
                      <a:pt x="702146" y="365760"/>
                    </a:cubicBezTo>
                    <a:cubicBezTo>
                      <a:pt x="544718" y="376959"/>
                      <a:pt x="498585" y="380668"/>
                      <a:pt x="358094" y="365760"/>
                    </a:cubicBezTo>
                    <a:cubicBezTo>
                      <a:pt x="217603" y="350852"/>
                      <a:pt x="76527" y="362589"/>
                      <a:pt x="0" y="365760"/>
                    </a:cubicBezTo>
                    <a:cubicBezTo>
                      <a:pt x="-17971" y="223592"/>
                      <a:pt x="9830" y="10409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937490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46" y="2887690"/>
                <a:ext cx="702146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93749078">
                      <a:custGeom>
                        <a:avLst/>
                        <a:gdLst>
                          <a:gd name="connsiteX0" fmla="*/ 0 w 702146"/>
                          <a:gd name="connsiteY0" fmla="*/ 0 h 365760"/>
                          <a:gd name="connsiteX1" fmla="*/ 351073 w 702146"/>
                          <a:gd name="connsiteY1" fmla="*/ 0 h 365760"/>
                          <a:gd name="connsiteX2" fmla="*/ 702146 w 702146"/>
                          <a:gd name="connsiteY2" fmla="*/ 0 h 365760"/>
                          <a:gd name="connsiteX3" fmla="*/ 702146 w 702146"/>
                          <a:gd name="connsiteY3" fmla="*/ 365760 h 365760"/>
                          <a:gd name="connsiteX4" fmla="*/ 344052 w 702146"/>
                          <a:gd name="connsiteY4" fmla="*/ 365760 h 365760"/>
                          <a:gd name="connsiteX5" fmla="*/ 0 w 702146"/>
                          <a:gd name="connsiteY5" fmla="*/ 365760 h 365760"/>
                          <a:gd name="connsiteX6" fmla="*/ 0 w 702146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02146" h="365760" fill="none" extrusionOk="0">
                            <a:moveTo>
                              <a:pt x="0" y="0"/>
                            </a:moveTo>
                            <a:cubicBezTo>
                              <a:pt x="127125" y="12552"/>
                              <a:pt x="236007" y="2531"/>
                              <a:pt x="351073" y="0"/>
                            </a:cubicBezTo>
                            <a:cubicBezTo>
                              <a:pt x="466139" y="-2531"/>
                              <a:pt x="547828" y="-15538"/>
                              <a:pt x="702146" y="0"/>
                            </a:cubicBezTo>
                            <a:cubicBezTo>
                              <a:pt x="697552" y="136068"/>
                              <a:pt x="685209" y="284890"/>
                              <a:pt x="702146" y="365760"/>
                            </a:cubicBezTo>
                            <a:cubicBezTo>
                              <a:pt x="626227" y="358070"/>
                              <a:pt x="503334" y="360194"/>
                              <a:pt x="344052" y="365760"/>
                            </a:cubicBezTo>
                            <a:cubicBezTo>
                              <a:pt x="184770" y="371326"/>
                              <a:pt x="133512" y="365460"/>
                              <a:pt x="0" y="365760"/>
                            </a:cubicBezTo>
                            <a:cubicBezTo>
                              <a:pt x="-1364" y="248210"/>
                              <a:pt x="-16221" y="82754"/>
                              <a:pt x="0" y="0"/>
                            </a:cubicBezTo>
                            <a:close/>
                          </a:path>
                          <a:path w="702146" h="365760" stroke="0" extrusionOk="0">
                            <a:moveTo>
                              <a:pt x="0" y="0"/>
                            </a:moveTo>
                            <a:cubicBezTo>
                              <a:pt x="171074" y="-5750"/>
                              <a:pt x="234650" y="-7010"/>
                              <a:pt x="358094" y="0"/>
                            </a:cubicBezTo>
                            <a:cubicBezTo>
                              <a:pt x="481538" y="7010"/>
                              <a:pt x="625636" y="8885"/>
                              <a:pt x="702146" y="0"/>
                            </a:cubicBezTo>
                            <a:cubicBezTo>
                              <a:pt x="700172" y="176398"/>
                              <a:pt x="702162" y="238588"/>
                              <a:pt x="702146" y="365760"/>
                            </a:cubicBezTo>
                            <a:cubicBezTo>
                              <a:pt x="544718" y="376959"/>
                              <a:pt x="498585" y="380668"/>
                              <a:pt x="358094" y="365760"/>
                            </a:cubicBezTo>
                            <a:cubicBezTo>
                              <a:pt x="217603" y="350852"/>
                              <a:pt x="76527" y="362589"/>
                              <a:pt x="0" y="365760"/>
                            </a:cubicBezTo>
                            <a:cubicBezTo>
                              <a:pt x="-17971" y="223592"/>
                              <a:pt x="9830" y="10409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316846" y="4768179"/>
                <a:ext cx="754394" cy="365760"/>
              </a:xfrm>
              <a:custGeom>
                <a:avLst/>
                <a:gdLst>
                  <a:gd name="connsiteX0" fmla="*/ 0 w 754394"/>
                  <a:gd name="connsiteY0" fmla="*/ 0 h 365760"/>
                  <a:gd name="connsiteX1" fmla="*/ 377197 w 754394"/>
                  <a:gd name="connsiteY1" fmla="*/ 0 h 365760"/>
                  <a:gd name="connsiteX2" fmla="*/ 754394 w 754394"/>
                  <a:gd name="connsiteY2" fmla="*/ 0 h 365760"/>
                  <a:gd name="connsiteX3" fmla="*/ 754394 w 754394"/>
                  <a:gd name="connsiteY3" fmla="*/ 365760 h 365760"/>
                  <a:gd name="connsiteX4" fmla="*/ 362109 w 754394"/>
                  <a:gd name="connsiteY4" fmla="*/ 365760 h 365760"/>
                  <a:gd name="connsiteX5" fmla="*/ 0 w 754394"/>
                  <a:gd name="connsiteY5" fmla="*/ 365760 h 365760"/>
                  <a:gd name="connsiteX6" fmla="*/ 0 w 754394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394" h="365760" fill="none" extrusionOk="0">
                    <a:moveTo>
                      <a:pt x="0" y="0"/>
                    </a:moveTo>
                    <a:cubicBezTo>
                      <a:pt x="109801" y="-11318"/>
                      <a:pt x="279290" y="-5663"/>
                      <a:pt x="377197" y="0"/>
                    </a:cubicBezTo>
                    <a:cubicBezTo>
                      <a:pt x="475104" y="5663"/>
                      <a:pt x="595766" y="-10207"/>
                      <a:pt x="754394" y="0"/>
                    </a:cubicBezTo>
                    <a:cubicBezTo>
                      <a:pt x="766911" y="121516"/>
                      <a:pt x="768215" y="208395"/>
                      <a:pt x="754394" y="365760"/>
                    </a:cubicBezTo>
                    <a:cubicBezTo>
                      <a:pt x="568305" y="358155"/>
                      <a:pt x="507892" y="349562"/>
                      <a:pt x="362109" y="365760"/>
                    </a:cubicBezTo>
                    <a:cubicBezTo>
                      <a:pt x="216327" y="381958"/>
                      <a:pt x="89253" y="371756"/>
                      <a:pt x="0" y="365760"/>
                    </a:cubicBezTo>
                    <a:cubicBezTo>
                      <a:pt x="17807" y="230178"/>
                      <a:pt x="13580" y="157908"/>
                      <a:pt x="0" y="0"/>
                    </a:cubicBezTo>
                    <a:close/>
                  </a:path>
                  <a:path w="754394" h="365760" stroke="0" extrusionOk="0">
                    <a:moveTo>
                      <a:pt x="0" y="0"/>
                    </a:moveTo>
                    <a:cubicBezTo>
                      <a:pt x="174893" y="3104"/>
                      <a:pt x="250713" y="15195"/>
                      <a:pt x="377197" y="0"/>
                    </a:cubicBezTo>
                    <a:cubicBezTo>
                      <a:pt x="503681" y="-15195"/>
                      <a:pt x="569367" y="-8423"/>
                      <a:pt x="754394" y="0"/>
                    </a:cubicBezTo>
                    <a:cubicBezTo>
                      <a:pt x="767111" y="87100"/>
                      <a:pt x="754843" y="229575"/>
                      <a:pt x="754394" y="365760"/>
                    </a:cubicBezTo>
                    <a:cubicBezTo>
                      <a:pt x="669434" y="360728"/>
                      <a:pt x="455529" y="362538"/>
                      <a:pt x="377197" y="365760"/>
                    </a:cubicBezTo>
                    <a:cubicBezTo>
                      <a:pt x="298865" y="368982"/>
                      <a:pt x="108696" y="366533"/>
                      <a:pt x="0" y="365760"/>
                    </a:cubicBezTo>
                    <a:cubicBezTo>
                      <a:pt x="-4794" y="264960"/>
                      <a:pt x="11351" y="117623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830765156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846" y="4768179"/>
                <a:ext cx="754394" cy="365760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830765156">
                      <a:custGeom>
                        <a:avLst/>
                        <a:gdLst>
                          <a:gd name="connsiteX0" fmla="*/ 0 w 754394"/>
                          <a:gd name="connsiteY0" fmla="*/ 0 h 365760"/>
                          <a:gd name="connsiteX1" fmla="*/ 377197 w 754394"/>
                          <a:gd name="connsiteY1" fmla="*/ 0 h 365760"/>
                          <a:gd name="connsiteX2" fmla="*/ 754394 w 754394"/>
                          <a:gd name="connsiteY2" fmla="*/ 0 h 365760"/>
                          <a:gd name="connsiteX3" fmla="*/ 754394 w 754394"/>
                          <a:gd name="connsiteY3" fmla="*/ 365760 h 365760"/>
                          <a:gd name="connsiteX4" fmla="*/ 362109 w 754394"/>
                          <a:gd name="connsiteY4" fmla="*/ 365760 h 365760"/>
                          <a:gd name="connsiteX5" fmla="*/ 0 w 754394"/>
                          <a:gd name="connsiteY5" fmla="*/ 365760 h 365760"/>
                          <a:gd name="connsiteX6" fmla="*/ 0 w 754394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54394" h="365760" fill="none" extrusionOk="0">
                            <a:moveTo>
                              <a:pt x="0" y="0"/>
                            </a:moveTo>
                            <a:cubicBezTo>
                              <a:pt x="109801" y="-11318"/>
                              <a:pt x="279290" y="-5663"/>
                              <a:pt x="377197" y="0"/>
                            </a:cubicBezTo>
                            <a:cubicBezTo>
                              <a:pt x="475104" y="5663"/>
                              <a:pt x="595766" y="-10207"/>
                              <a:pt x="754394" y="0"/>
                            </a:cubicBezTo>
                            <a:cubicBezTo>
                              <a:pt x="766911" y="121516"/>
                              <a:pt x="768215" y="208395"/>
                              <a:pt x="754394" y="365760"/>
                            </a:cubicBezTo>
                            <a:cubicBezTo>
                              <a:pt x="568305" y="358155"/>
                              <a:pt x="507892" y="349562"/>
                              <a:pt x="362109" y="365760"/>
                            </a:cubicBezTo>
                            <a:cubicBezTo>
                              <a:pt x="216327" y="381958"/>
                              <a:pt x="89253" y="371756"/>
                              <a:pt x="0" y="365760"/>
                            </a:cubicBezTo>
                            <a:cubicBezTo>
                              <a:pt x="17807" y="230178"/>
                              <a:pt x="13580" y="157908"/>
                              <a:pt x="0" y="0"/>
                            </a:cubicBezTo>
                            <a:close/>
                          </a:path>
                          <a:path w="754394" h="365760" stroke="0" extrusionOk="0">
                            <a:moveTo>
                              <a:pt x="0" y="0"/>
                            </a:moveTo>
                            <a:cubicBezTo>
                              <a:pt x="174893" y="3104"/>
                              <a:pt x="250713" y="15195"/>
                              <a:pt x="377197" y="0"/>
                            </a:cubicBezTo>
                            <a:cubicBezTo>
                              <a:pt x="503681" y="-15195"/>
                              <a:pt x="569367" y="-8423"/>
                              <a:pt x="754394" y="0"/>
                            </a:cubicBezTo>
                            <a:cubicBezTo>
                              <a:pt x="767111" y="87100"/>
                              <a:pt x="754843" y="229575"/>
                              <a:pt x="754394" y="365760"/>
                            </a:cubicBezTo>
                            <a:cubicBezTo>
                              <a:pt x="669434" y="360728"/>
                              <a:pt x="455529" y="362538"/>
                              <a:pt x="377197" y="365760"/>
                            </a:cubicBezTo>
                            <a:cubicBezTo>
                              <a:pt x="298865" y="368982"/>
                              <a:pt x="108696" y="366533"/>
                              <a:pt x="0" y="365760"/>
                            </a:cubicBezTo>
                            <a:cubicBezTo>
                              <a:pt x="-4794" y="264960"/>
                              <a:pt x="11351" y="11762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406298" y="4768179"/>
                <a:ext cx="754394" cy="365760"/>
              </a:xfrm>
              <a:custGeom>
                <a:avLst/>
                <a:gdLst>
                  <a:gd name="connsiteX0" fmla="*/ 0 w 754394"/>
                  <a:gd name="connsiteY0" fmla="*/ 0 h 365760"/>
                  <a:gd name="connsiteX1" fmla="*/ 369653 w 754394"/>
                  <a:gd name="connsiteY1" fmla="*/ 0 h 365760"/>
                  <a:gd name="connsiteX2" fmla="*/ 754394 w 754394"/>
                  <a:gd name="connsiteY2" fmla="*/ 0 h 365760"/>
                  <a:gd name="connsiteX3" fmla="*/ 754394 w 754394"/>
                  <a:gd name="connsiteY3" fmla="*/ 365760 h 365760"/>
                  <a:gd name="connsiteX4" fmla="*/ 384741 w 754394"/>
                  <a:gd name="connsiteY4" fmla="*/ 365760 h 365760"/>
                  <a:gd name="connsiteX5" fmla="*/ 0 w 754394"/>
                  <a:gd name="connsiteY5" fmla="*/ 365760 h 365760"/>
                  <a:gd name="connsiteX6" fmla="*/ 0 w 754394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394" h="365760" fill="none" extrusionOk="0">
                    <a:moveTo>
                      <a:pt x="0" y="0"/>
                    </a:moveTo>
                    <a:cubicBezTo>
                      <a:pt x="87848" y="18132"/>
                      <a:pt x="216970" y="48"/>
                      <a:pt x="369653" y="0"/>
                    </a:cubicBezTo>
                    <a:cubicBezTo>
                      <a:pt x="522336" y="-48"/>
                      <a:pt x="599064" y="-6822"/>
                      <a:pt x="754394" y="0"/>
                    </a:cubicBezTo>
                    <a:cubicBezTo>
                      <a:pt x="754309" y="109810"/>
                      <a:pt x="760395" y="245136"/>
                      <a:pt x="754394" y="365760"/>
                    </a:cubicBezTo>
                    <a:cubicBezTo>
                      <a:pt x="600484" y="349932"/>
                      <a:pt x="480505" y="369065"/>
                      <a:pt x="384741" y="365760"/>
                    </a:cubicBezTo>
                    <a:cubicBezTo>
                      <a:pt x="288977" y="362455"/>
                      <a:pt x="153208" y="374863"/>
                      <a:pt x="0" y="365760"/>
                    </a:cubicBezTo>
                    <a:cubicBezTo>
                      <a:pt x="12912" y="267173"/>
                      <a:pt x="-5408" y="175295"/>
                      <a:pt x="0" y="0"/>
                    </a:cubicBezTo>
                    <a:close/>
                  </a:path>
                  <a:path w="754394" h="365760" stroke="0" extrusionOk="0">
                    <a:moveTo>
                      <a:pt x="0" y="0"/>
                    </a:moveTo>
                    <a:cubicBezTo>
                      <a:pt x="87976" y="-10271"/>
                      <a:pt x="198078" y="-13203"/>
                      <a:pt x="362109" y="0"/>
                    </a:cubicBezTo>
                    <a:cubicBezTo>
                      <a:pt x="526140" y="13203"/>
                      <a:pt x="603388" y="6033"/>
                      <a:pt x="754394" y="0"/>
                    </a:cubicBezTo>
                    <a:cubicBezTo>
                      <a:pt x="767752" y="142403"/>
                      <a:pt x="770443" y="256882"/>
                      <a:pt x="754394" y="365760"/>
                    </a:cubicBezTo>
                    <a:cubicBezTo>
                      <a:pt x="598071" y="379240"/>
                      <a:pt x="508839" y="378378"/>
                      <a:pt x="399829" y="365760"/>
                    </a:cubicBezTo>
                    <a:cubicBezTo>
                      <a:pt x="290820" y="353142"/>
                      <a:pt x="184156" y="358042"/>
                      <a:pt x="0" y="365760"/>
                    </a:cubicBezTo>
                    <a:cubicBezTo>
                      <a:pt x="-12225" y="190890"/>
                      <a:pt x="15763" y="94618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9853356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298" y="4768179"/>
                <a:ext cx="754394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98533567">
                      <a:custGeom>
                        <a:avLst/>
                        <a:gdLst>
                          <a:gd name="connsiteX0" fmla="*/ 0 w 754394"/>
                          <a:gd name="connsiteY0" fmla="*/ 0 h 365760"/>
                          <a:gd name="connsiteX1" fmla="*/ 369653 w 754394"/>
                          <a:gd name="connsiteY1" fmla="*/ 0 h 365760"/>
                          <a:gd name="connsiteX2" fmla="*/ 754394 w 754394"/>
                          <a:gd name="connsiteY2" fmla="*/ 0 h 365760"/>
                          <a:gd name="connsiteX3" fmla="*/ 754394 w 754394"/>
                          <a:gd name="connsiteY3" fmla="*/ 365760 h 365760"/>
                          <a:gd name="connsiteX4" fmla="*/ 384741 w 754394"/>
                          <a:gd name="connsiteY4" fmla="*/ 365760 h 365760"/>
                          <a:gd name="connsiteX5" fmla="*/ 0 w 754394"/>
                          <a:gd name="connsiteY5" fmla="*/ 365760 h 365760"/>
                          <a:gd name="connsiteX6" fmla="*/ 0 w 754394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54394" h="365760" fill="none" extrusionOk="0">
                            <a:moveTo>
                              <a:pt x="0" y="0"/>
                            </a:moveTo>
                            <a:cubicBezTo>
                              <a:pt x="87848" y="18132"/>
                              <a:pt x="216970" y="48"/>
                              <a:pt x="369653" y="0"/>
                            </a:cubicBezTo>
                            <a:cubicBezTo>
                              <a:pt x="522336" y="-48"/>
                              <a:pt x="599064" y="-6822"/>
                              <a:pt x="754394" y="0"/>
                            </a:cubicBezTo>
                            <a:cubicBezTo>
                              <a:pt x="754309" y="109810"/>
                              <a:pt x="760395" y="245136"/>
                              <a:pt x="754394" y="365760"/>
                            </a:cubicBezTo>
                            <a:cubicBezTo>
                              <a:pt x="600484" y="349932"/>
                              <a:pt x="480505" y="369065"/>
                              <a:pt x="384741" y="365760"/>
                            </a:cubicBezTo>
                            <a:cubicBezTo>
                              <a:pt x="288977" y="362455"/>
                              <a:pt x="153208" y="374863"/>
                              <a:pt x="0" y="365760"/>
                            </a:cubicBezTo>
                            <a:cubicBezTo>
                              <a:pt x="12912" y="267173"/>
                              <a:pt x="-5408" y="175295"/>
                              <a:pt x="0" y="0"/>
                            </a:cubicBezTo>
                            <a:close/>
                          </a:path>
                          <a:path w="754394" h="365760" stroke="0" extrusionOk="0">
                            <a:moveTo>
                              <a:pt x="0" y="0"/>
                            </a:moveTo>
                            <a:cubicBezTo>
                              <a:pt x="87976" y="-10271"/>
                              <a:pt x="198078" y="-13203"/>
                              <a:pt x="362109" y="0"/>
                            </a:cubicBezTo>
                            <a:cubicBezTo>
                              <a:pt x="526140" y="13203"/>
                              <a:pt x="603388" y="6033"/>
                              <a:pt x="754394" y="0"/>
                            </a:cubicBezTo>
                            <a:cubicBezTo>
                              <a:pt x="767752" y="142403"/>
                              <a:pt x="770443" y="256882"/>
                              <a:pt x="754394" y="365760"/>
                            </a:cubicBezTo>
                            <a:cubicBezTo>
                              <a:pt x="598071" y="379240"/>
                              <a:pt x="508839" y="378378"/>
                              <a:pt x="399829" y="365760"/>
                            </a:cubicBezTo>
                            <a:cubicBezTo>
                              <a:pt x="290820" y="353142"/>
                              <a:pt x="184156" y="358042"/>
                              <a:pt x="0" y="365760"/>
                            </a:cubicBezTo>
                            <a:cubicBezTo>
                              <a:pt x="-12225" y="190890"/>
                              <a:pt x="15763" y="9461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4798340" y="2033138"/>
                <a:ext cx="310024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340" y="2033138"/>
                <a:ext cx="3100243" cy="400110"/>
              </a:xfrm>
              <a:prstGeom prst="rect">
                <a:avLst/>
              </a:prstGeom>
              <a:blipFill>
                <a:blip r:embed="rId6"/>
                <a:stretch>
                  <a:fillRect l="-982" b="-1846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/>
          <p:cNvSpPr/>
          <p:nvPr/>
        </p:nvSpPr>
        <p:spPr>
          <a:xfrm>
            <a:off x="692770" y="2152791"/>
            <a:ext cx="1658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Reconstructed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16671" y="2375779"/>
            <a:ext cx="34756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Reconstruction loss </a:t>
            </a:r>
            <a:r>
              <a:rPr lang="en-US" sz="1600" dirty="0"/>
              <a:t>at the end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34E778-B033-4C18-AD8B-02B85E973910}"/>
              </a:ext>
            </a:extLst>
          </p:cNvPr>
          <p:cNvCxnSpPr>
            <a:cxnSpLocks/>
          </p:cNvCxnSpPr>
          <p:nvPr/>
        </p:nvCxnSpPr>
        <p:spPr>
          <a:xfrm rot="10800000">
            <a:off x="2887498" y="4467632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2">
            <a:extLst>
              <a:ext uri="{FF2B5EF4-FFF2-40B4-BE49-F238E27FC236}">
                <a16:creationId xmlns:a16="http://schemas.microsoft.com/office/drawing/2014/main" id="{945E6B1C-28BC-46DF-AD59-E76C21BD3918}"/>
              </a:ext>
            </a:extLst>
          </p:cNvPr>
          <p:cNvCxnSpPr>
            <a:cxnSpLocks/>
          </p:cNvCxnSpPr>
          <p:nvPr/>
        </p:nvCxnSpPr>
        <p:spPr>
          <a:xfrm rot="10800000" flipH="1">
            <a:off x="2160508" y="4467632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2">
            <a:extLst>
              <a:ext uri="{FF2B5EF4-FFF2-40B4-BE49-F238E27FC236}">
                <a16:creationId xmlns:a16="http://schemas.microsoft.com/office/drawing/2014/main" id="{64F186B5-9F27-4BAE-A68B-29FF37037380}"/>
              </a:ext>
            </a:extLst>
          </p:cNvPr>
          <p:cNvCxnSpPr>
            <a:cxnSpLocks/>
          </p:cNvCxnSpPr>
          <p:nvPr/>
        </p:nvCxnSpPr>
        <p:spPr>
          <a:xfrm rot="10800000">
            <a:off x="2876538" y="2618500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2">
            <a:extLst>
              <a:ext uri="{FF2B5EF4-FFF2-40B4-BE49-F238E27FC236}">
                <a16:creationId xmlns:a16="http://schemas.microsoft.com/office/drawing/2014/main" id="{DD9C15F3-62F6-4F55-8B00-B448F069436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149548" y="2618500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41D4DB6-38CD-457D-B720-B360EE110C2A}"/>
              </a:ext>
            </a:extLst>
          </p:cNvPr>
          <p:cNvSpPr/>
          <p:nvPr/>
        </p:nvSpPr>
        <p:spPr>
          <a:xfrm>
            <a:off x="3283355" y="5917582"/>
            <a:ext cx="1598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Data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106B5F6-E88C-4DBB-BE70-95AE1292BB59}"/>
                  </a:ext>
                </a:extLst>
              </p:cNvPr>
              <p:cNvSpPr/>
              <p:nvPr/>
            </p:nvSpPr>
            <p:spPr>
              <a:xfrm>
                <a:off x="2379795" y="5882580"/>
                <a:ext cx="731520" cy="408558"/>
              </a:xfrm>
              <a:custGeom>
                <a:avLst/>
                <a:gdLst>
                  <a:gd name="connsiteX0" fmla="*/ 0 w 731520"/>
                  <a:gd name="connsiteY0" fmla="*/ 0 h 408558"/>
                  <a:gd name="connsiteX1" fmla="*/ 343814 w 731520"/>
                  <a:gd name="connsiteY1" fmla="*/ 0 h 408558"/>
                  <a:gd name="connsiteX2" fmla="*/ 731520 w 731520"/>
                  <a:gd name="connsiteY2" fmla="*/ 0 h 408558"/>
                  <a:gd name="connsiteX3" fmla="*/ 731520 w 731520"/>
                  <a:gd name="connsiteY3" fmla="*/ 408558 h 408558"/>
                  <a:gd name="connsiteX4" fmla="*/ 365760 w 731520"/>
                  <a:gd name="connsiteY4" fmla="*/ 408558 h 408558"/>
                  <a:gd name="connsiteX5" fmla="*/ 0 w 731520"/>
                  <a:gd name="connsiteY5" fmla="*/ 408558 h 408558"/>
                  <a:gd name="connsiteX6" fmla="*/ 0 w 731520"/>
                  <a:gd name="connsiteY6" fmla="*/ 0 h 408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1520" h="408558" fill="none" extrusionOk="0">
                    <a:moveTo>
                      <a:pt x="0" y="0"/>
                    </a:moveTo>
                    <a:cubicBezTo>
                      <a:pt x="161619" y="-11726"/>
                      <a:pt x="257873" y="-5971"/>
                      <a:pt x="343814" y="0"/>
                    </a:cubicBezTo>
                    <a:cubicBezTo>
                      <a:pt x="429755" y="5971"/>
                      <a:pt x="576203" y="18852"/>
                      <a:pt x="731520" y="0"/>
                    </a:cubicBezTo>
                    <a:cubicBezTo>
                      <a:pt x="718954" y="118786"/>
                      <a:pt x="743888" y="303823"/>
                      <a:pt x="731520" y="408558"/>
                    </a:cubicBezTo>
                    <a:cubicBezTo>
                      <a:pt x="656313" y="412622"/>
                      <a:pt x="482516" y="394539"/>
                      <a:pt x="365760" y="408558"/>
                    </a:cubicBezTo>
                    <a:cubicBezTo>
                      <a:pt x="249004" y="422577"/>
                      <a:pt x="116230" y="412749"/>
                      <a:pt x="0" y="408558"/>
                    </a:cubicBezTo>
                    <a:cubicBezTo>
                      <a:pt x="12798" y="260807"/>
                      <a:pt x="4253" y="186504"/>
                      <a:pt x="0" y="0"/>
                    </a:cubicBezTo>
                    <a:close/>
                  </a:path>
                  <a:path w="731520" h="408558" stroke="0" extrusionOk="0">
                    <a:moveTo>
                      <a:pt x="0" y="0"/>
                    </a:moveTo>
                    <a:cubicBezTo>
                      <a:pt x="133616" y="10731"/>
                      <a:pt x="184718" y="12299"/>
                      <a:pt x="358445" y="0"/>
                    </a:cubicBezTo>
                    <a:cubicBezTo>
                      <a:pt x="532173" y="-12299"/>
                      <a:pt x="546049" y="18461"/>
                      <a:pt x="731520" y="0"/>
                    </a:cubicBezTo>
                    <a:cubicBezTo>
                      <a:pt x="735655" y="172517"/>
                      <a:pt x="736257" y="257885"/>
                      <a:pt x="731520" y="408558"/>
                    </a:cubicBezTo>
                    <a:cubicBezTo>
                      <a:pt x="651044" y="419001"/>
                      <a:pt x="503572" y="392581"/>
                      <a:pt x="351130" y="408558"/>
                    </a:cubicBezTo>
                    <a:cubicBezTo>
                      <a:pt x="198688" y="424536"/>
                      <a:pt x="94255" y="408591"/>
                      <a:pt x="0" y="408558"/>
                    </a:cubicBezTo>
                    <a:cubicBezTo>
                      <a:pt x="-12300" y="298523"/>
                      <a:pt x="-20139" y="14105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106B5F6-E88C-4DBB-BE70-95AE1292B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95" y="5882580"/>
                <a:ext cx="731520" cy="408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custGeom>
                        <a:avLst/>
                        <a:gdLst>
                          <a:gd name="connsiteX0" fmla="*/ 0 w 731520"/>
                          <a:gd name="connsiteY0" fmla="*/ 0 h 408558"/>
                          <a:gd name="connsiteX1" fmla="*/ 343814 w 731520"/>
                          <a:gd name="connsiteY1" fmla="*/ 0 h 408558"/>
                          <a:gd name="connsiteX2" fmla="*/ 731520 w 731520"/>
                          <a:gd name="connsiteY2" fmla="*/ 0 h 408558"/>
                          <a:gd name="connsiteX3" fmla="*/ 731520 w 731520"/>
                          <a:gd name="connsiteY3" fmla="*/ 408558 h 408558"/>
                          <a:gd name="connsiteX4" fmla="*/ 365760 w 731520"/>
                          <a:gd name="connsiteY4" fmla="*/ 408558 h 408558"/>
                          <a:gd name="connsiteX5" fmla="*/ 0 w 731520"/>
                          <a:gd name="connsiteY5" fmla="*/ 408558 h 408558"/>
                          <a:gd name="connsiteX6" fmla="*/ 0 w 731520"/>
                          <a:gd name="connsiteY6" fmla="*/ 0 h 408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31520" h="408558" fill="none" extrusionOk="0">
                            <a:moveTo>
                              <a:pt x="0" y="0"/>
                            </a:moveTo>
                            <a:cubicBezTo>
                              <a:pt x="161619" y="-11726"/>
                              <a:pt x="257873" y="-5971"/>
                              <a:pt x="343814" y="0"/>
                            </a:cubicBezTo>
                            <a:cubicBezTo>
                              <a:pt x="429755" y="5971"/>
                              <a:pt x="576203" y="18852"/>
                              <a:pt x="731520" y="0"/>
                            </a:cubicBezTo>
                            <a:cubicBezTo>
                              <a:pt x="718954" y="118786"/>
                              <a:pt x="743888" y="303823"/>
                              <a:pt x="731520" y="408558"/>
                            </a:cubicBezTo>
                            <a:cubicBezTo>
                              <a:pt x="656313" y="412622"/>
                              <a:pt x="482516" y="394539"/>
                              <a:pt x="365760" y="408558"/>
                            </a:cubicBezTo>
                            <a:cubicBezTo>
                              <a:pt x="249004" y="422577"/>
                              <a:pt x="116230" y="412749"/>
                              <a:pt x="0" y="408558"/>
                            </a:cubicBezTo>
                            <a:cubicBezTo>
                              <a:pt x="12798" y="260807"/>
                              <a:pt x="4253" y="186504"/>
                              <a:pt x="0" y="0"/>
                            </a:cubicBezTo>
                            <a:close/>
                          </a:path>
                          <a:path w="731520" h="408558" stroke="0" extrusionOk="0">
                            <a:moveTo>
                              <a:pt x="0" y="0"/>
                            </a:moveTo>
                            <a:cubicBezTo>
                              <a:pt x="133616" y="10731"/>
                              <a:pt x="184718" y="12299"/>
                              <a:pt x="358445" y="0"/>
                            </a:cubicBezTo>
                            <a:cubicBezTo>
                              <a:pt x="532173" y="-12299"/>
                              <a:pt x="546049" y="18461"/>
                              <a:pt x="731520" y="0"/>
                            </a:cubicBezTo>
                            <a:cubicBezTo>
                              <a:pt x="735655" y="172517"/>
                              <a:pt x="736257" y="257885"/>
                              <a:pt x="731520" y="408558"/>
                            </a:cubicBezTo>
                            <a:cubicBezTo>
                              <a:pt x="651044" y="419001"/>
                              <a:pt x="503572" y="392581"/>
                              <a:pt x="351130" y="408558"/>
                            </a:cubicBezTo>
                            <a:cubicBezTo>
                              <a:pt x="198688" y="424536"/>
                              <a:pt x="94255" y="408591"/>
                              <a:pt x="0" y="408558"/>
                            </a:cubicBezTo>
                            <a:cubicBezTo>
                              <a:pt x="-12300" y="298523"/>
                              <a:pt x="-20139" y="14105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68C5803-1F70-42FD-B070-6EF6D71F2EEE}"/>
                  </a:ext>
                </a:extLst>
              </p:cNvPr>
              <p:cNvSpPr/>
              <p:nvPr/>
            </p:nvSpPr>
            <p:spPr>
              <a:xfrm>
                <a:off x="2379795" y="2135535"/>
                <a:ext cx="731520" cy="408558"/>
              </a:xfrm>
              <a:custGeom>
                <a:avLst/>
                <a:gdLst>
                  <a:gd name="connsiteX0" fmla="*/ 0 w 731520"/>
                  <a:gd name="connsiteY0" fmla="*/ 0 h 408558"/>
                  <a:gd name="connsiteX1" fmla="*/ 343814 w 731520"/>
                  <a:gd name="connsiteY1" fmla="*/ 0 h 408558"/>
                  <a:gd name="connsiteX2" fmla="*/ 731520 w 731520"/>
                  <a:gd name="connsiteY2" fmla="*/ 0 h 408558"/>
                  <a:gd name="connsiteX3" fmla="*/ 731520 w 731520"/>
                  <a:gd name="connsiteY3" fmla="*/ 408558 h 408558"/>
                  <a:gd name="connsiteX4" fmla="*/ 365760 w 731520"/>
                  <a:gd name="connsiteY4" fmla="*/ 408558 h 408558"/>
                  <a:gd name="connsiteX5" fmla="*/ 0 w 731520"/>
                  <a:gd name="connsiteY5" fmla="*/ 408558 h 408558"/>
                  <a:gd name="connsiteX6" fmla="*/ 0 w 731520"/>
                  <a:gd name="connsiteY6" fmla="*/ 0 h 408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1520" h="408558" fill="none" extrusionOk="0">
                    <a:moveTo>
                      <a:pt x="0" y="0"/>
                    </a:moveTo>
                    <a:cubicBezTo>
                      <a:pt x="161619" y="-11726"/>
                      <a:pt x="257873" y="-5971"/>
                      <a:pt x="343814" y="0"/>
                    </a:cubicBezTo>
                    <a:cubicBezTo>
                      <a:pt x="429755" y="5971"/>
                      <a:pt x="576203" y="18852"/>
                      <a:pt x="731520" y="0"/>
                    </a:cubicBezTo>
                    <a:cubicBezTo>
                      <a:pt x="718954" y="118786"/>
                      <a:pt x="743888" y="303823"/>
                      <a:pt x="731520" y="408558"/>
                    </a:cubicBezTo>
                    <a:cubicBezTo>
                      <a:pt x="656313" y="412622"/>
                      <a:pt x="482516" y="394539"/>
                      <a:pt x="365760" y="408558"/>
                    </a:cubicBezTo>
                    <a:cubicBezTo>
                      <a:pt x="249004" y="422577"/>
                      <a:pt x="116230" y="412749"/>
                      <a:pt x="0" y="408558"/>
                    </a:cubicBezTo>
                    <a:cubicBezTo>
                      <a:pt x="12798" y="260807"/>
                      <a:pt x="4253" y="186504"/>
                      <a:pt x="0" y="0"/>
                    </a:cubicBezTo>
                    <a:close/>
                  </a:path>
                  <a:path w="731520" h="408558" stroke="0" extrusionOk="0">
                    <a:moveTo>
                      <a:pt x="0" y="0"/>
                    </a:moveTo>
                    <a:cubicBezTo>
                      <a:pt x="133616" y="10731"/>
                      <a:pt x="184718" y="12299"/>
                      <a:pt x="358445" y="0"/>
                    </a:cubicBezTo>
                    <a:cubicBezTo>
                      <a:pt x="532173" y="-12299"/>
                      <a:pt x="546049" y="18461"/>
                      <a:pt x="731520" y="0"/>
                    </a:cubicBezTo>
                    <a:cubicBezTo>
                      <a:pt x="735655" y="172517"/>
                      <a:pt x="736257" y="257885"/>
                      <a:pt x="731520" y="408558"/>
                    </a:cubicBezTo>
                    <a:cubicBezTo>
                      <a:pt x="651044" y="419001"/>
                      <a:pt x="503572" y="392581"/>
                      <a:pt x="351130" y="408558"/>
                    </a:cubicBezTo>
                    <a:cubicBezTo>
                      <a:pt x="198688" y="424536"/>
                      <a:pt x="94255" y="408591"/>
                      <a:pt x="0" y="408558"/>
                    </a:cubicBezTo>
                    <a:cubicBezTo>
                      <a:pt x="-12300" y="298523"/>
                      <a:pt x="-20139" y="14105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68C5803-1F70-42FD-B070-6EF6D71F2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95" y="2135535"/>
                <a:ext cx="731520" cy="408558"/>
              </a:xfrm>
              <a:prstGeom prst="rect">
                <a:avLst/>
              </a:prstGeom>
              <a:blipFill>
                <a:blip r:embed="rId8"/>
                <a:stretch>
                  <a:fillRect r="-12698"/>
                </a:stretch>
              </a:blip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custGeom>
                        <a:avLst/>
                        <a:gdLst>
                          <a:gd name="connsiteX0" fmla="*/ 0 w 731520"/>
                          <a:gd name="connsiteY0" fmla="*/ 0 h 408558"/>
                          <a:gd name="connsiteX1" fmla="*/ 343814 w 731520"/>
                          <a:gd name="connsiteY1" fmla="*/ 0 h 408558"/>
                          <a:gd name="connsiteX2" fmla="*/ 731520 w 731520"/>
                          <a:gd name="connsiteY2" fmla="*/ 0 h 408558"/>
                          <a:gd name="connsiteX3" fmla="*/ 731520 w 731520"/>
                          <a:gd name="connsiteY3" fmla="*/ 408558 h 408558"/>
                          <a:gd name="connsiteX4" fmla="*/ 365760 w 731520"/>
                          <a:gd name="connsiteY4" fmla="*/ 408558 h 408558"/>
                          <a:gd name="connsiteX5" fmla="*/ 0 w 731520"/>
                          <a:gd name="connsiteY5" fmla="*/ 408558 h 408558"/>
                          <a:gd name="connsiteX6" fmla="*/ 0 w 731520"/>
                          <a:gd name="connsiteY6" fmla="*/ 0 h 408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31520" h="408558" fill="none" extrusionOk="0">
                            <a:moveTo>
                              <a:pt x="0" y="0"/>
                            </a:moveTo>
                            <a:cubicBezTo>
                              <a:pt x="161619" y="-11726"/>
                              <a:pt x="257873" y="-5971"/>
                              <a:pt x="343814" y="0"/>
                            </a:cubicBezTo>
                            <a:cubicBezTo>
                              <a:pt x="429755" y="5971"/>
                              <a:pt x="576203" y="18852"/>
                              <a:pt x="731520" y="0"/>
                            </a:cubicBezTo>
                            <a:cubicBezTo>
                              <a:pt x="718954" y="118786"/>
                              <a:pt x="743888" y="303823"/>
                              <a:pt x="731520" y="408558"/>
                            </a:cubicBezTo>
                            <a:cubicBezTo>
                              <a:pt x="656313" y="412622"/>
                              <a:pt x="482516" y="394539"/>
                              <a:pt x="365760" y="408558"/>
                            </a:cubicBezTo>
                            <a:cubicBezTo>
                              <a:pt x="249004" y="422577"/>
                              <a:pt x="116230" y="412749"/>
                              <a:pt x="0" y="408558"/>
                            </a:cubicBezTo>
                            <a:cubicBezTo>
                              <a:pt x="12798" y="260807"/>
                              <a:pt x="4253" y="186504"/>
                              <a:pt x="0" y="0"/>
                            </a:cubicBezTo>
                            <a:close/>
                          </a:path>
                          <a:path w="731520" h="408558" stroke="0" extrusionOk="0">
                            <a:moveTo>
                              <a:pt x="0" y="0"/>
                            </a:moveTo>
                            <a:cubicBezTo>
                              <a:pt x="133616" y="10731"/>
                              <a:pt x="184718" y="12299"/>
                              <a:pt x="358445" y="0"/>
                            </a:cubicBezTo>
                            <a:cubicBezTo>
                              <a:pt x="532173" y="-12299"/>
                              <a:pt x="546049" y="18461"/>
                              <a:pt x="731520" y="0"/>
                            </a:cubicBezTo>
                            <a:cubicBezTo>
                              <a:pt x="735655" y="172517"/>
                              <a:pt x="736257" y="257885"/>
                              <a:pt x="731520" y="408558"/>
                            </a:cubicBezTo>
                            <a:cubicBezTo>
                              <a:pt x="651044" y="419001"/>
                              <a:pt x="503572" y="392581"/>
                              <a:pt x="351130" y="408558"/>
                            </a:cubicBezTo>
                            <a:cubicBezTo>
                              <a:pt x="198688" y="424536"/>
                              <a:pt x="94255" y="408591"/>
                              <a:pt x="0" y="408558"/>
                            </a:cubicBezTo>
                            <a:cubicBezTo>
                              <a:pt x="-12300" y="298523"/>
                              <a:pt x="-20139" y="14105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8E54AF-E1B4-487A-9778-3A5C4C56F9FA}"/>
              </a:ext>
            </a:extLst>
          </p:cNvPr>
          <p:cNvCxnSpPr>
            <a:cxnSpLocks/>
          </p:cNvCxnSpPr>
          <p:nvPr/>
        </p:nvCxnSpPr>
        <p:spPr>
          <a:xfrm flipH="1" flipV="1">
            <a:off x="1728579" y="3263052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8A54620-4E34-43B2-BB76-853DFB848CEA}"/>
              </a:ext>
            </a:extLst>
          </p:cNvPr>
          <p:cNvCxnSpPr>
            <a:cxnSpLocks/>
          </p:cNvCxnSpPr>
          <p:nvPr/>
        </p:nvCxnSpPr>
        <p:spPr>
          <a:xfrm flipV="1">
            <a:off x="3783495" y="3263052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2B62231-A977-4546-8D98-1762ADACF4F2}"/>
              </a:ext>
            </a:extLst>
          </p:cNvPr>
          <p:cNvSpPr/>
          <p:nvPr/>
        </p:nvSpPr>
        <p:spPr>
          <a:xfrm>
            <a:off x="1625130" y="3457014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Decoder Network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9C4DCE1-CA80-473D-8DF1-D7B46F012F89}"/>
              </a:ext>
            </a:extLst>
          </p:cNvPr>
          <p:cNvCxnSpPr>
            <a:cxnSpLocks/>
          </p:cNvCxnSpPr>
          <p:nvPr/>
        </p:nvCxnSpPr>
        <p:spPr>
          <a:xfrm flipV="1">
            <a:off x="2745554" y="3806650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BCA1700-9D52-46A7-A87E-E804A8D0C205}"/>
              </a:ext>
            </a:extLst>
          </p:cNvPr>
          <p:cNvCxnSpPr>
            <a:cxnSpLocks/>
          </p:cNvCxnSpPr>
          <p:nvPr/>
        </p:nvCxnSpPr>
        <p:spPr>
          <a:xfrm flipH="1" flipV="1">
            <a:off x="1728579" y="514502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CCE5FE7-1B30-4FE3-A1BA-2B2563516A23}"/>
              </a:ext>
            </a:extLst>
          </p:cNvPr>
          <p:cNvCxnSpPr>
            <a:cxnSpLocks/>
          </p:cNvCxnSpPr>
          <p:nvPr/>
        </p:nvCxnSpPr>
        <p:spPr>
          <a:xfrm flipV="1">
            <a:off x="3783495" y="5145021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1741B0C-BE82-4512-BB34-3BBFE1106F30}"/>
              </a:ext>
            </a:extLst>
          </p:cNvPr>
          <p:cNvSpPr/>
          <p:nvPr/>
        </p:nvSpPr>
        <p:spPr>
          <a:xfrm>
            <a:off x="1625130" y="5338983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Encoder Network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3689893-17C2-4EC6-98ED-B940AA675064}"/>
              </a:ext>
            </a:extLst>
          </p:cNvPr>
          <p:cNvCxnSpPr>
            <a:cxnSpLocks/>
          </p:cNvCxnSpPr>
          <p:nvPr/>
        </p:nvCxnSpPr>
        <p:spPr>
          <a:xfrm flipV="1">
            <a:off x="2745554" y="5688619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032C47-E1E6-4F2E-A012-4473AE6368EE}"/>
                  </a:ext>
                </a:extLst>
              </p:cNvPr>
              <p:cNvSpPr/>
              <p:nvPr/>
            </p:nvSpPr>
            <p:spPr>
              <a:xfrm>
                <a:off x="2379795" y="3985831"/>
                <a:ext cx="731520" cy="408558"/>
              </a:xfr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8032C47-E1E6-4F2E-A012-4473AE636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95" y="3985831"/>
                <a:ext cx="731520" cy="4085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AC49B8B-3182-45DE-BDE2-DD693909189F}"/>
                  </a:ext>
                </a:extLst>
              </p:cNvPr>
              <p:cNvSpPr/>
              <p:nvPr/>
            </p:nvSpPr>
            <p:spPr>
              <a:xfrm>
                <a:off x="4798340" y="4736277"/>
                <a:ext cx="5076970" cy="42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Mean and (diagonal) covariance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AC49B8B-3182-45DE-BDE2-DD6939091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340" y="4736277"/>
                <a:ext cx="5076970" cy="427425"/>
              </a:xfrm>
              <a:prstGeom prst="rect">
                <a:avLst/>
              </a:prstGeom>
              <a:blipFill>
                <a:blip r:embed="rId10"/>
                <a:stretch>
                  <a:fillRect l="-600" b="-1000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0C239AC-7DF1-4108-A057-C0A03B453239}"/>
                  </a:ext>
                </a:extLst>
              </p:cNvPr>
              <p:cNvSpPr/>
              <p:nvPr/>
            </p:nvSpPr>
            <p:spPr>
              <a:xfrm>
                <a:off x="4798340" y="3815704"/>
                <a:ext cx="3098449" cy="427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0C239AC-7DF1-4108-A057-C0A03B453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340" y="3815704"/>
                <a:ext cx="3098449" cy="427425"/>
              </a:xfrm>
              <a:prstGeom prst="rect">
                <a:avLst/>
              </a:prstGeom>
              <a:blipFill>
                <a:blip r:embed="rId11"/>
                <a:stretch>
                  <a:fillRect l="-984" b="-1000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63AD5BA-A9AF-4D48-8175-F92CAF7F1199}"/>
                  </a:ext>
                </a:extLst>
              </p:cNvPr>
              <p:cNvSpPr/>
              <p:nvPr/>
            </p:nvSpPr>
            <p:spPr>
              <a:xfrm>
                <a:off x="4798340" y="2842462"/>
                <a:ext cx="5079305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Mean and (diagonal) covariance of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16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63AD5BA-A9AF-4D48-8175-F92CAF7F1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340" y="2842462"/>
                <a:ext cx="5079305" cy="392993"/>
              </a:xfrm>
              <a:prstGeom prst="rect">
                <a:avLst/>
              </a:prstGeom>
              <a:blipFill>
                <a:blip r:embed="rId12"/>
                <a:stretch>
                  <a:fillRect l="-600" b="-1846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7687833C-B4CC-4702-A3D9-8814E4D11D0F}"/>
              </a:ext>
            </a:extLst>
          </p:cNvPr>
          <p:cNvSpPr/>
          <p:nvPr/>
        </p:nvSpPr>
        <p:spPr>
          <a:xfrm>
            <a:off x="5616671" y="4187551"/>
            <a:ext cx="4113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Regularization toward prior </a:t>
            </a:r>
            <a:r>
              <a:rPr lang="en-US" sz="1600" dirty="0"/>
              <a:t>in middle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003BC5E-0D13-47A9-A084-CA116BC133F3}"/>
                  </a:ext>
                </a:extLst>
              </p:cNvPr>
              <p:cNvSpPr/>
              <p:nvPr/>
            </p:nvSpPr>
            <p:spPr>
              <a:xfrm>
                <a:off x="5616671" y="5128200"/>
                <a:ext cx="32947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00FF"/>
                    </a:solidFill>
                  </a:rPr>
                  <a:t>Should be close to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003BC5E-0D13-47A9-A084-CA116BC13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671" y="5128200"/>
                <a:ext cx="3294748" cy="338554"/>
              </a:xfrm>
              <a:prstGeom prst="rect">
                <a:avLst/>
              </a:prstGeom>
              <a:blipFill>
                <a:blip r:embed="rId13"/>
                <a:stretch>
                  <a:fillRect l="-924" t="-5357" b="-2142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8600E31B-F86F-4D2C-9AB7-797F1E8B118D}"/>
              </a:ext>
            </a:extLst>
          </p:cNvPr>
          <p:cNvSpPr/>
          <p:nvPr/>
        </p:nvSpPr>
        <p:spPr>
          <a:xfrm>
            <a:off x="5616671" y="3233524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Should be close to data x</a:t>
            </a:r>
          </a:p>
        </p:txBody>
      </p:sp>
    </p:spTree>
    <p:extLst>
      <p:ext uri="{BB962C8B-B14F-4D97-AF65-F5344CB8AC3E}">
        <p14:creationId xmlns:p14="http://schemas.microsoft.com/office/powerpoint/2010/main" val="197683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20" grpId="0"/>
      <p:bldP spid="5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57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Autoencoder: Testing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p:cxnSp>
        <p:nvCxnSpPr>
          <p:cNvPr id="66" name="Straight Arrow Connector 62">
            <a:extLst>
              <a:ext uri="{FF2B5EF4-FFF2-40B4-BE49-F238E27FC236}">
                <a16:creationId xmlns:a16="http://schemas.microsoft.com/office/drawing/2014/main" id="{64F186B5-9F27-4BAE-A68B-29FF37037380}"/>
              </a:ext>
            </a:extLst>
          </p:cNvPr>
          <p:cNvCxnSpPr>
            <a:cxnSpLocks/>
          </p:cNvCxnSpPr>
          <p:nvPr/>
        </p:nvCxnSpPr>
        <p:spPr>
          <a:xfrm rot="10800000">
            <a:off x="2876537" y="3104455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2">
            <a:extLst>
              <a:ext uri="{FF2B5EF4-FFF2-40B4-BE49-F238E27FC236}">
                <a16:creationId xmlns:a16="http://schemas.microsoft.com/office/drawing/2014/main" id="{DD9C15F3-62F6-4F55-8B00-B448F069436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149547" y="3104455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68C5803-1F70-42FD-B070-6EF6D71F2EEE}"/>
                  </a:ext>
                </a:extLst>
              </p:cNvPr>
              <p:cNvSpPr/>
              <p:nvPr/>
            </p:nvSpPr>
            <p:spPr>
              <a:xfrm>
                <a:off x="2379794" y="2621490"/>
                <a:ext cx="731520" cy="408558"/>
              </a:xfrm>
              <a:custGeom>
                <a:avLst/>
                <a:gdLst>
                  <a:gd name="connsiteX0" fmla="*/ 0 w 731520"/>
                  <a:gd name="connsiteY0" fmla="*/ 0 h 408558"/>
                  <a:gd name="connsiteX1" fmla="*/ 343814 w 731520"/>
                  <a:gd name="connsiteY1" fmla="*/ 0 h 408558"/>
                  <a:gd name="connsiteX2" fmla="*/ 731520 w 731520"/>
                  <a:gd name="connsiteY2" fmla="*/ 0 h 408558"/>
                  <a:gd name="connsiteX3" fmla="*/ 731520 w 731520"/>
                  <a:gd name="connsiteY3" fmla="*/ 408558 h 408558"/>
                  <a:gd name="connsiteX4" fmla="*/ 365760 w 731520"/>
                  <a:gd name="connsiteY4" fmla="*/ 408558 h 408558"/>
                  <a:gd name="connsiteX5" fmla="*/ 0 w 731520"/>
                  <a:gd name="connsiteY5" fmla="*/ 408558 h 408558"/>
                  <a:gd name="connsiteX6" fmla="*/ 0 w 731520"/>
                  <a:gd name="connsiteY6" fmla="*/ 0 h 408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1520" h="408558" fill="none" extrusionOk="0">
                    <a:moveTo>
                      <a:pt x="0" y="0"/>
                    </a:moveTo>
                    <a:cubicBezTo>
                      <a:pt x="161619" y="-11726"/>
                      <a:pt x="257873" y="-5971"/>
                      <a:pt x="343814" y="0"/>
                    </a:cubicBezTo>
                    <a:cubicBezTo>
                      <a:pt x="429755" y="5971"/>
                      <a:pt x="576203" y="18852"/>
                      <a:pt x="731520" y="0"/>
                    </a:cubicBezTo>
                    <a:cubicBezTo>
                      <a:pt x="718954" y="118786"/>
                      <a:pt x="743888" y="303823"/>
                      <a:pt x="731520" y="408558"/>
                    </a:cubicBezTo>
                    <a:cubicBezTo>
                      <a:pt x="656313" y="412622"/>
                      <a:pt x="482516" y="394539"/>
                      <a:pt x="365760" y="408558"/>
                    </a:cubicBezTo>
                    <a:cubicBezTo>
                      <a:pt x="249004" y="422577"/>
                      <a:pt x="116230" y="412749"/>
                      <a:pt x="0" y="408558"/>
                    </a:cubicBezTo>
                    <a:cubicBezTo>
                      <a:pt x="12798" y="260807"/>
                      <a:pt x="4253" y="186504"/>
                      <a:pt x="0" y="0"/>
                    </a:cubicBezTo>
                    <a:close/>
                  </a:path>
                  <a:path w="731520" h="408558" stroke="0" extrusionOk="0">
                    <a:moveTo>
                      <a:pt x="0" y="0"/>
                    </a:moveTo>
                    <a:cubicBezTo>
                      <a:pt x="133616" y="10731"/>
                      <a:pt x="184718" y="12299"/>
                      <a:pt x="358445" y="0"/>
                    </a:cubicBezTo>
                    <a:cubicBezTo>
                      <a:pt x="532173" y="-12299"/>
                      <a:pt x="546049" y="18461"/>
                      <a:pt x="731520" y="0"/>
                    </a:cubicBezTo>
                    <a:cubicBezTo>
                      <a:pt x="735655" y="172517"/>
                      <a:pt x="736257" y="257885"/>
                      <a:pt x="731520" y="408558"/>
                    </a:cubicBezTo>
                    <a:cubicBezTo>
                      <a:pt x="651044" y="419001"/>
                      <a:pt x="503572" y="392581"/>
                      <a:pt x="351130" y="408558"/>
                    </a:cubicBezTo>
                    <a:cubicBezTo>
                      <a:pt x="198688" y="424536"/>
                      <a:pt x="94255" y="408591"/>
                      <a:pt x="0" y="408558"/>
                    </a:cubicBezTo>
                    <a:cubicBezTo>
                      <a:pt x="-12300" y="298523"/>
                      <a:pt x="-20139" y="14105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68C5803-1F70-42FD-B070-6EF6D71F2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94" y="2621490"/>
                <a:ext cx="731520" cy="408558"/>
              </a:xfrm>
              <a:prstGeom prst="rect">
                <a:avLst/>
              </a:prstGeom>
              <a:blipFill>
                <a:blip r:embed="rId2"/>
                <a:stretch>
                  <a:fillRect r="-12698"/>
                </a:stretch>
              </a:blip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custGeom>
                        <a:avLst/>
                        <a:gdLst>
                          <a:gd name="connsiteX0" fmla="*/ 0 w 731520"/>
                          <a:gd name="connsiteY0" fmla="*/ 0 h 408558"/>
                          <a:gd name="connsiteX1" fmla="*/ 343814 w 731520"/>
                          <a:gd name="connsiteY1" fmla="*/ 0 h 408558"/>
                          <a:gd name="connsiteX2" fmla="*/ 731520 w 731520"/>
                          <a:gd name="connsiteY2" fmla="*/ 0 h 408558"/>
                          <a:gd name="connsiteX3" fmla="*/ 731520 w 731520"/>
                          <a:gd name="connsiteY3" fmla="*/ 408558 h 408558"/>
                          <a:gd name="connsiteX4" fmla="*/ 365760 w 731520"/>
                          <a:gd name="connsiteY4" fmla="*/ 408558 h 408558"/>
                          <a:gd name="connsiteX5" fmla="*/ 0 w 731520"/>
                          <a:gd name="connsiteY5" fmla="*/ 408558 h 408558"/>
                          <a:gd name="connsiteX6" fmla="*/ 0 w 731520"/>
                          <a:gd name="connsiteY6" fmla="*/ 0 h 408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31520" h="408558" fill="none" extrusionOk="0">
                            <a:moveTo>
                              <a:pt x="0" y="0"/>
                            </a:moveTo>
                            <a:cubicBezTo>
                              <a:pt x="161619" y="-11726"/>
                              <a:pt x="257873" y="-5971"/>
                              <a:pt x="343814" y="0"/>
                            </a:cubicBezTo>
                            <a:cubicBezTo>
                              <a:pt x="429755" y="5971"/>
                              <a:pt x="576203" y="18852"/>
                              <a:pt x="731520" y="0"/>
                            </a:cubicBezTo>
                            <a:cubicBezTo>
                              <a:pt x="718954" y="118786"/>
                              <a:pt x="743888" y="303823"/>
                              <a:pt x="731520" y="408558"/>
                            </a:cubicBezTo>
                            <a:cubicBezTo>
                              <a:pt x="656313" y="412622"/>
                              <a:pt x="482516" y="394539"/>
                              <a:pt x="365760" y="408558"/>
                            </a:cubicBezTo>
                            <a:cubicBezTo>
                              <a:pt x="249004" y="422577"/>
                              <a:pt x="116230" y="412749"/>
                              <a:pt x="0" y="408558"/>
                            </a:cubicBezTo>
                            <a:cubicBezTo>
                              <a:pt x="12798" y="260807"/>
                              <a:pt x="4253" y="186504"/>
                              <a:pt x="0" y="0"/>
                            </a:cubicBezTo>
                            <a:close/>
                          </a:path>
                          <a:path w="731520" h="408558" stroke="0" extrusionOk="0">
                            <a:moveTo>
                              <a:pt x="0" y="0"/>
                            </a:moveTo>
                            <a:cubicBezTo>
                              <a:pt x="133616" y="10731"/>
                              <a:pt x="184718" y="12299"/>
                              <a:pt x="358445" y="0"/>
                            </a:cubicBezTo>
                            <a:cubicBezTo>
                              <a:pt x="532173" y="-12299"/>
                              <a:pt x="546049" y="18461"/>
                              <a:pt x="731520" y="0"/>
                            </a:cubicBezTo>
                            <a:cubicBezTo>
                              <a:pt x="735655" y="172517"/>
                              <a:pt x="736257" y="257885"/>
                              <a:pt x="731520" y="408558"/>
                            </a:cubicBezTo>
                            <a:cubicBezTo>
                              <a:pt x="651044" y="419001"/>
                              <a:pt x="503572" y="392581"/>
                              <a:pt x="351130" y="408558"/>
                            </a:cubicBezTo>
                            <a:cubicBezTo>
                              <a:pt x="198688" y="424536"/>
                              <a:pt x="94255" y="408591"/>
                              <a:pt x="0" y="408558"/>
                            </a:cubicBezTo>
                            <a:cubicBezTo>
                              <a:pt x="-12300" y="298523"/>
                              <a:pt x="-20139" y="14105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995FE66-0386-4EE1-96E1-87EBC1C5C04F}"/>
                  </a:ext>
                </a:extLst>
              </p:cNvPr>
              <p:cNvSpPr/>
              <p:nvPr/>
            </p:nvSpPr>
            <p:spPr>
              <a:xfrm>
                <a:off x="5046093" y="4505684"/>
                <a:ext cx="407712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Sample from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995FE66-0386-4EE1-96E1-87EBC1C5C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093" y="4505684"/>
                <a:ext cx="4077127" cy="400110"/>
              </a:xfrm>
              <a:prstGeom prst="rect">
                <a:avLst/>
              </a:prstGeom>
              <a:blipFill>
                <a:blip r:embed="rId3"/>
                <a:stretch>
                  <a:fillRect l="-897" b="-1818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2A64D080-4139-439A-9A1F-87C4AF4B9007}"/>
              </a:ext>
            </a:extLst>
          </p:cNvPr>
          <p:cNvSpPr/>
          <p:nvPr/>
        </p:nvSpPr>
        <p:spPr>
          <a:xfrm>
            <a:off x="5046092" y="3527471"/>
            <a:ext cx="40771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Run sampled z through decoder to</a:t>
            </a:r>
          </a:p>
          <a:p>
            <a:r>
              <a:rPr lang="en-US" sz="1600" dirty="0"/>
              <a:t>get distribution over data 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D0F0374-BCE7-453F-BC3A-DE1CB3DA5AFC}"/>
                  </a:ext>
                </a:extLst>
              </p:cNvPr>
              <p:cNvSpPr/>
              <p:nvPr/>
            </p:nvSpPr>
            <p:spPr>
              <a:xfrm>
                <a:off x="5046093" y="2618465"/>
                <a:ext cx="4077127" cy="639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Sample densely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600" dirty="0"/>
                  <a:t> to generate data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D0F0374-BCE7-453F-BC3A-DE1CB3DA5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093" y="2618465"/>
                <a:ext cx="4077127" cy="639214"/>
              </a:xfrm>
              <a:prstGeom prst="rect">
                <a:avLst/>
              </a:prstGeom>
              <a:blipFill>
                <a:blip r:embed="rId4"/>
                <a:stretch>
                  <a:fillRect l="-897" b="-1250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9596154-521B-4374-8BD1-DEFEBF240F5C}"/>
              </a:ext>
            </a:extLst>
          </p:cNvPr>
          <p:cNvSpPr/>
          <p:nvPr/>
        </p:nvSpPr>
        <p:spPr>
          <a:xfrm>
            <a:off x="519879" y="2641941"/>
            <a:ext cx="1859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Generated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6D5861A-3342-4367-A5AE-845489887BB3}"/>
                  </a:ext>
                </a:extLst>
              </p:cNvPr>
              <p:cNvSpPr/>
              <p:nvPr/>
            </p:nvSpPr>
            <p:spPr>
              <a:xfrm>
                <a:off x="1364208" y="3373645"/>
                <a:ext cx="702146" cy="365760"/>
              </a:xfrm>
              <a:custGeom>
                <a:avLst/>
                <a:gdLst>
                  <a:gd name="connsiteX0" fmla="*/ 0 w 702146"/>
                  <a:gd name="connsiteY0" fmla="*/ 0 h 365760"/>
                  <a:gd name="connsiteX1" fmla="*/ 337030 w 702146"/>
                  <a:gd name="connsiteY1" fmla="*/ 0 h 365760"/>
                  <a:gd name="connsiteX2" fmla="*/ 702146 w 702146"/>
                  <a:gd name="connsiteY2" fmla="*/ 0 h 365760"/>
                  <a:gd name="connsiteX3" fmla="*/ 702146 w 702146"/>
                  <a:gd name="connsiteY3" fmla="*/ 365760 h 365760"/>
                  <a:gd name="connsiteX4" fmla="*/ 344052 w 702146"/>
                  <a:gd name="connsiteY4" fmla="*/ 365760 h 365760"/>
                  <a:gd name="connsiteX5" fmla="*/ 0 w 702146"/>
                  <a:gd name="connsiteY5" fmla="*/ 365760 h 365760"/>
                  <a:gd name="connsiteX6" fmla="*/ 0 w 702146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2146" h="365760" fill="none" extrusionOk="0">
                    <a:moveTo>
                      <a:pt x="0" y="0"/>
                    </a:moveTo>
                    <a:cubicBezTo>
                      <a:pt x="161607" y="-9672"/>
                      <a:pt x="215532" y="-11194"/>
                      <a:pt x="337030" y="0"/>
                    </a:cubicBezTo>
                    <a:cubicBezTo>
                      <a:pt x="458528" y="11194"/>
                      <a:pt x="616175" y="-8345"/>
                      <a:pt x="702146" y="0"/>
                    </a:cubicBezTo>
                    <a:cubicBezTo>
                      <a:pt x="708958" y="77098"/>
                      <a:pt x="684415" y="256262"/>
                      <a:pt x="702146" y="365760"/>
                    </a:cubicBezTo>
                    <a:cubicBezTo>
                      <a:pt x="604157" y="370831"/>
                      <a:pt x="501393" y="378369"/>
                      <a:pt x="344052" y="365760"/>
                    </a:cubicBezTo>
                    <a:cubicBezTo>
                      <a:pt x="186711" y="353151"/>
                      <a:pt x="155224" y="362598"/>
                      <a:pt x="0" y="365760"/>
                    </a:cubicBezTo>
                    <a:cubicBezTo>
                      <a:pt x="16766" y="248563"/>
                      <a:pt x="-17347" y="102865"/>
                      <a:pt x="0" y="0"/>
                    </a:cubicBezTo>
                    <a:close/>
                  </a:path>
                  <a:path w="702146" h="365760" stroke="0" extrusionOk="0">
                    <a:moveTo>
                      <a:pt x="0" y="0"/>
                    </a:moveTo>
                    <a:cubicBezTo>
                      <a:pt x="138643" y="12351"/>
                      <a:pt x="218697" y="13726"/>
                      <a:pt x="351073" y="0"/>
                    </a:cubicBezTo>
                    <a:cubicBezTo>
                      <a:pt x="483449" y="-13726"/>
                      <a:pt x="540558" y="10569"/>
                      <a:pt x="702146" y="0"/>
                    </a:cubicBezTo>
                    <a:cubicBezTo>
                      <a:pt x="686344" y="78213"/>
                      <a:pt x="687439" y="291274"/>
                      <a:pt x="702146" y="365760"/>
                    </a:cubicBezTo>
                    <a:cubicBezTo>
                      <a:pt x="596670" y="373486"/>
                      <a:pt x="527304" y="374910"/>
                      <a:pt x="372137" y="365760"/>
                    </a:cubicBezTo>
                    <a:cubicBezTo>
                      <a:pt x="216970" y="356610"/>
                      <a:pt x="102124" y="363551"/>
                      <a:pt x="0" y="365760"/>
                    </a:cubicBezTo>
                    <a:cubicBezTo>
                      <a:pt x="-1001" y="191781"/>
                      <a:pt x="14239" y="16662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6312686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6D5861A-3342-4367-A5AE-845489887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208" y="3373645"/>
                <a:ext cx="702146" cy="365760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63126867">
                      <a:custGeom>
                        <a:avLst/>
                        <a:gdLst>
                          <a:gd name="connsiteX0" fmla="*/ 0 w 702146"/>
                          <a:gd name="connsiteY0" fmla="*/ 0 h 365760"/>
                          <a:gd name="connsiteX1" fmla="*/ 337030 w 702146"/>
                          <a:gd name="connsiteY1" fmla="*/ 0 h 365760"/>
                          <a:gd name="connsiteX2" fmla="*/ 702146 w 702146"/>
                          <a:gd name="connsiteY2" fmla="*/ 0 h 365760"/>
                          <a:gd name="connsiteX3" fmla="*/ 702146 w 702146"/>
                          <a:gd name="connsiteY3" fmla="*/ 365760 h 365760"/>
                          <a:gd name="connsiteX4" fmla="*/ 344052 w 702146"/>
                          <a:gd name="connsiteY4" fmla="*/ 365760 h 365760"/>
                          <a:gd name="connsiteX5" fmla="*/ 0 w 702146"/>
                          <a:gd name="connsiteY5" fmla="*/ 365760 h 365760"/>
                          <a:gd name="connsiteX6" fmla="*/ 0 w 702146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02146" h="365760" fill="none" extrusionOk="0">
                            <a:moveTo>
                              <a:pt x="0" y="0"/>
                            </a:moveTo>
                            <a:cubicBezTo>
                              <a:pt x="161607" y="-9672"/>
                              <a:pt x="215532" y="-11194"/>
                              <a:pt x="337030" y="0"/>
                            </a:cubicBezTo>
                            <a:cubicBezTo>
                              <a:pt x="458528" y="11194"/>
                              <a:pt x="616175" y="-8345"/>
                              <a:pt x="702146" y="0"/>
                            </a:cubicBezTo>
                            <a:cubicBezTo>
                              <a:pt x="708958" y="77098"/>
                              <a:pt x="684415" y="256262"/>
                              <a:pt x="702146" y="365760"/>
                            </a:cubicBezTo>
                            <a:cubicBezTo>
                              <a:pt x="604157" y="370831"/>
                              <a:pt x="501393" y="378369"/>
                              <a:pt x="344052" y="365760"/>
                            </a:cubicBezTo>
                            <a:cubicBezTo>
                              <a:pt x="186711" y="353151"/>
                              <a:pt x="155224" y="362598"/>
                              <a:pt x="0" y="365760"/>
                            </a:cubicBezTo>
                            <a:cubicBezTo>
                              <a:pt x="16766" y="248563"/>
                              <a:pt x="-17347" y="102865"/>
                              <a:pt x="0" y="0"/>
                            </a:cubicBezTo>
                            <a:close/>
                          </a:path>
                          <a:path w="702146" h="365760" stroke="0" extrusionOk="0">
                            <a:moveTo>
                              <a:pt x="0" y="0"/>
                            </a:moveTo>
                            <a:cubicBezTo>
                              <a:pt x="138643" y="12351"/>
                              <a:pt x="218697" y="13726"/>
                              <a:pt x="351073" y="0"/>
                            </a:cubicBezTo>
                            <a:cubicBezTo>
                              <a:pt x="483449" y="-13726"/>
                              <a:pt x="540558" y="10569"/>
                              <a:pt x="702146" y="0"/>
                            </a:cubicBezTo>
                            <a:cubicBezTo>
                              <a:pt x="686344" y="78213"/>
                              <a:pt x="687439" y="291274"/>
                              <a:pt x="702146" y="365760"/>
                            </a:cubicBezTo>
                            <a:cubicBezTo>
                              <a:pt x="596670" y="373486"/>
                              <a:pt x="527304" y="374910"/>
                              <a:pt x="372137" y="365760"/>
                            </a:cubicBezTo>
                            <a:cubicBezTo>
                              <a:pt x="216970" y="356610"/>
                              <a:pt x="102124" y="363551"/>
                              <a:pt x="0" y="365760"/>
                            </a:cubicBezTo>
                            <a:cubicBezTo>
                              <a:pt x="-1001" y="191781"/>
                              <a:pt x="14239" y="1666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C583AAA-7175-494D-A967-5776571557FD}"/>
                  </a:ext>
                </a:extLst>
              </p:cNvPr>
              <p:cNvSpPr/>
              <p:nvPr/>
            </p:nvSpPr>
            <p:spPr>
              <a:xfrm>
                <a:off x="3453660" y="3373645"/>
                <a:ext cx="702146" cy="365760"/>
              </a:xfrm>
              <a:custGeom>
                <a:avLst/>
                <a:gdLst>
                  <a:gd name="connsiteX0" fmla="*/ 0 w 702146"/>
                  <a:gd name="connsiteY0" fmla="*/ 0 h 365760"/>
                  <a:gd name="connsiteX1" fmla="*/ 351073 w 702146"/>
                  <a:gd name="connsiteY1" fmla="*/ 0 h 365760"/>
                  <a:gd name="connsiteX2" fmla="*/ 702146 w 702146"/>
                  <a:gd name="connsiteY2" fmla="*/ 0 h 365760"/>
                  <a:gd name="connsiteX3" fmla="*/ 702146 w 702146"/>
                  <a:gd name="connsiteY3" fmla="*/ 365760 h 365760"/>
                  <a:gd name="connsiteX4" fmla="*/ 344052 w 702146"/>
                  <a:gd name="connsiteY4" fmla="*/ 365760 h 365760"/>
                  <a:gd name="connsiteX5" fmla="*/ 0 w 702146"/>
                  <a:gd name="connsiteY5" fmla="*/ 365760 h 365760"/>
                  <a:gd name="connsiteX6" fmla="*/ 0 w 702146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2146" h="365760" fill="none" extrusionOk="0">
                    <a:moveTo>
                      <a:pt x="0" y="0"/>
                    </a:moveTo>
                    <a:cubicBezTo>
                      <a:pt x="127125" y="12552"/>
                      <a:pt x="236007" y="2531"/>
                      <a:pt x="351073" y="0"/>
                    </a:cubicBezTo>
                    <a:cubicBezTo>
                      <a:pt x="466139" y="-2531"/>
                      <a:pt x="547828" y="-15538"/>
                      <a:pt x="702146" y="0"/>
                    </a:cubicBezTo>
                    <a:cubicBezTo>
                      <a:pt x="697552" y="136068"/>
                      <a:pt x="685209" y="284890"/>
                      <a:pt x="702146" y="365760"/>
                    </a:cubicBezTo>
                    <a:cubicBezTo>
                      <a:pt x="626227" y="358070"/>
                      <a:pt x="503334" y="360194"/>
                      <a:pt x="344052" y="365760"/>
                    </a:cubicBezTo>
                    <a:cubicBezTo>
                      <a:pt x="184770" y="371326"/>
                      <a:pt x="133512" y="365460"/>
                      <a:pt x="0" y="365760"/>
                    </a:cubicBezTo>
                    <a:cubicBezTo>
                      <a:pt x="-1364" y="248210"/>
                      <a:pt x="-16221" y="82754"/>
                      <a:pt x="0" y="0"/>
                    </a:cubicBezTo>
                    <a:close/>
                  </a:path>
                  <a:path w="702146" h="365760" stroke="0" extrusionOk="0">
                    <a:moveTo>
                      <a:pt x="0" y="0"/>
                    </a:moveTo>
                    <a:cubicBezTo>
                      <a:pt x="171074" y="-5750"/>
                      <a:pt x="234650" y="-7010"/>
                      <a:pt x="358094" y="0"/>
                    </a:cubicBezTo>
                    <a:cubicBezTo>
                      <a:pt x="481538" y="7010"/>
                      <a:pt x="625636" y="8885"/>
                      <a:pt x="702146" y="0"/>
                    </a:cubicBezTo>
                    <a:cubicBezTo>
                      <a:pt x="700172" y="176398"/>
                      <a:pt x="702162" y="238588"/>
                      <a:pt x="702146" y="365760"/>
                    </a:cubicBezTo>
                    <a:cubicBezTo>
                      <a:pt x="544718" y="376959"/>
                      <a:pt x="498585" y="380668"/>
                      <a:pt x="358094" y="365760"/>
                    </a:cubicBezTo>
                    <a:cubicBezTo>
                      <a:pt x="217603" y="350852"/>
                      <a:pt x="76527" y="362589"/>
                      <a:pt x="0" y="365760"/>
                    </a:cubicBezTo>
                    <a:cubicBezTo>
                      <a:pt x="-17971" y="223592"/>
                      <a:pt x="9830" y="10409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937490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C583AAA-7175-494D-A967-577657155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660" y="3373645"/>
                <a:ext cx="702146" cy="3657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93749078">
                      <a:custGeom>
                        <a:avLst/>
                        <a:gdLst>
                          <a:gd name="connsiteX0" fmla="*/ 0 w 702146"/>
                          <a:gd name="connsiteY0" fmla="*/ 0 h 365760"/>
                          <a:gd name="connsiteX1" fmla="*/ 351073 w 702146"/>
                          <a:gd name="connsiteY1" fmla="*/ 0 h 365760"/>
                          <a:gd name="connsiteX2" fmla="*/ 702146 w 702146"/>
                          <a:gd name="connsiteY2" fmla="*/ 0 h 365760"/>
                          <a:gd name="connsiteX3" fmla="*/ 702146 w 702146"/>
                          <a:gd name="connsiteY3" fmla="*/ 365760 h 365760"/>
                          <a:gd name="connsiteX4" fmla="*/ 344052 w 702146"/>
                          <a:gd name="connsiteY4" fmla="*/ 365760 h 365760"/>
                          <a:gd name="connsiteX5" fmla="*/ 0 w 702146"/>
                          <a:gd name="connsiteY5" fmla="*/ 365760 h 365760"/>
                          <a:gd name="connsiteX6" fmla="*/ 0 w 702146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02146" h="365760" fill="none" extrusionOk="0">
                            <a:moveTo>
                              <a:pt x="0" y="0"/>
                            </a:moveTo>
                            <a:cubicBezTo>
                              <a:pt x="127125" y="12552"/>
                              <a:pt x="236007" y="2531"/>
                              <a:pt x="351073" y="0"/>
                            </a:cubicBezTo>
                            <a:cubicBezTo>
                              <a:pt x="466139" y="-2531"/>
                              <a:pt x="547828" y="-15538"/>
                              <a:pt x="702146" y="0"/>
                            </a:cubicBezTo>
                            <a:cubicBezTo>
                              <a:pt x="697552" y="136068"/>
                              <a:pt x="685209" y="284890"/>
                              <a:pt x="702146" y="365760"/>
                            </a:cubicBezTo>
                            <a:cubicBezTo>
                              <a:pt x="626227" y="358070"/>
                              <a:pt x="503334" y="360194"/>
                              <a:pt x="344052" y="365760"/>
                            </a:cubicBezTo>
                            <a:cubicBezTo>
                              <a:pt x="184770" y="371326"/>
                              <a:pt x="133512" y="365460"/>
                              <a:pt x="0" y="365760"/>
                            </a:cubicBezTo>
                            <a:cubicBezTo>
                              <a:pt x="-1364" y="248210"/>
                              <a:pt x="-16221" y="82754"/>
                              <a:pt x="0" y="0"/>
                            </a:cubicBezTo>
                            <a:close/>
                          </a:path>
                          <a:path w="702146" h="365760" stroke="0" extrusionOk="0">
                            <a:moveTo>
                              <a:pt x="0" y="0"/>
                            </a:moveTo>
                            <a:cubicBezTo>
                              <a:pt x="171074" y="-5750"/>
                              <a:pt x="234650" y="-7010"/>
                              <a:pt x="358094" y="0"/>
                            </a:cubicBezTo>
                            <a:cubicBezTo>
                              <a:pt x="481538" y="7010"/>
                              <a:pt x="625636" y="8885"/>
                              <a:pt x="702146" y="0"/>
                            </a:cubicBezTo>
                            <a:cubicBezTo>
                              <a:pt x="700172" y="176398"/>
                              <a:pt x="702162" y="238588"/>
                              <a:pt x="702146" y="365760"/>
                            </a:cubicBezTo>
                            <a:cubicBezTo>
                              <a:pt x="544718" y="376959"/>
                              <a:pt x="498585" y="380668"/>
                              <a:pt x="358094" y="365760"/>
                            </a:cubicBezTo>
                            <a:cubicBezTo>
                              <a:pt x="217603" y="350852"/>
                              <a:pt x="76527" y="362589"/>
                              <a:pt x="0" y="365760"/>
                            </a:cubicBezTo>
                            <a:cubicBezTo>
                              <a:pt x="-17971" y="223592"/>
                              <a:pt x="9830" y="10409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0506A12-CCE7-4A19-B367-F93A61403A57}"/>
              </a:ext>
            </a:extLst>
          </p:cNvPr>
          <p:cNvCxnSpPr>
            <a:cxnSpLocks/>
          </p:cNvCxnSpPr>
          <p:nvPr/>
        </p:nvCxnSpPr>
        <p:spPr>
          <a:xfrm flipH="1" flipV="1">
            <a:off x="1723693" y="3749007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6A30201-342B-4D6C-9EF6-07D6B6A0787E}"/>
              </a:ext>
            </a:extLst>
          </p:cNvPr>
          <p:cNvCxnSpPr>
            <a:cxnSpLocks/>
          </p:cNvCxnSpPr>
          <p:nvPr/>
        </p:nvCxnSpPr>
        <p:spPr>
          <a:xfrm flipV="1">
            <a:off x="3778609" y="3749007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1492DBF-9C4D-4C18-9A3D-8D9F835797BC}"/>
              </a:ext>
            </a:extLst>
          </p:cNvPr>
          <p:cNvSpPr/>
          <p:nvPr/>
        </p:nvSpPr>
        <p:spPr>
          <a:xfrm>
            <a:off x="1620244" y="3942969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Decoder Network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7C6FA7E-043B-46FD-8063-81395338D97A}"/>
              </a:ext>
            </a:extLst>
          </p:cNvPr>
          <p:cNvCxnSpPr>
            <a:cxnSpLocks/>
          </p:cNvCxnSpPr>
          <p:nvPr/>
        </p:nvCxnSpPr>
        <p:spPr>
          <a:xfrm flipV="1">
            <a:off x="2740668" y="4292605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53ACC2A-1699-4029-8678-8861E72170BA}"/>
                  </a:ext>
                </a:extLst>
              </p:cNvPr>
              <p:cNvSpPr/>
              <p:nvPr/>
            </p:nvSpPr>
            <p:spPr>
              <a:xfrm>
                <a:off x="2374909" y="4471786"/>
                <a:ext cx="731520" cy="408558"/>
              </a:xfr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53ACC2A-1699-4029-8678-8861E7217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09" y="4471786"/>
                <a:ext cx="731520" cy="408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80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8" grpId="0"/>
      <p:bldP spid="39" grpId="0"/>
      <p:bldP spid="40" grpId="0"/>
      <p:bldP spid="44" grpId="0"/>
      <p:bldP spid="52" grpId="0" animBg="1"/>
      <p:bldP spid="54" grpId="0" animBg="1"/>
      <p:bldP spid="5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58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Autoencoder: Generated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18A3D-C482-49B6-9A10-AF3918F02FDE}"/>
              </a:ext>
            </a:extLst>
          </p:cNvPr>
          <p:cNvSpPr/>
          <p:nvPr/>
        </p:nvSpPr>
        <p:spPr>
          <a:xfrm>
            <a:off x="4121550" y="6072183"/>
            <a:ext cx="8024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rgbClr val="0000FF"/>
                </a:solidFill>
                <a:latin typeface="+mj-lt"/>
              </a:rPr>
              <a:t>Kingma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and Welling, “Auto-Encoding Variational Bayes”, ICLR 2014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AA3DB-884E-43F0-9890-C8A6A45B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87" y="1977657"/>
            <a:ext cx="4017806" cy="4009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26F988-1368-4EB6-B187-5BE73CEAE218}"/>
              </a:ext>
            </a:extLst>
          </p:cNvPr>
          <p:cNvSpPr txBox="1"/>
          <p:nvPr/>
        </p:nvSpPr>
        <p:spPr>
          <a:xfrm>
            <a:off x="1285587" y="6009242"/>
            <a:ext cx="401166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id-ID" sz="1800" b="0" i="0" u="none" strike="noStrike" baseline="0" dirty="0">
                <a:latin typeface="Calibri" panose="020F0502020204030204" pitchFamily="34" charset="0"/>
              </a:rPr>
              <a:t>32x32 CIFAR-10</a:t>
            </a:r>
            <a:endParaRPr lang="id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C1C3D6-9187-4EA5-A47A-9871B5F88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871" y="1977657"/>
            <a:ext cx="4761915" cy="38166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8E181C-A8F9-46C5-8890-C6D8D1E51229}"/>
              </a:ext>
            </a:extLst>
          </p:cNvPr>
          <p:cNvSpPr txBox="1"/>
          <p:nvPr/>
        </p:nvSpPr>
        <p:spPr>
          <a:xfrm>
            <a:off x="6699997" y="5702851"/>
            <a:ext cx="401166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alibri" panose="020F0502020204030204" pitchFamily="34" charset="0"/>
              </a:rPr>
              <a:t>Labeled Faces in the Wild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5724892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D6BFE77-49C2-4E12-B7C0-51539870F4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15408"/>
            <a:ext cx="5687879" cy="3619631"/>
          </a:xfrm>
        </p:spPr>
        <p:txBody>
          <a:bodyPr/>
          <a:lstStyle/>
          <a:p>
            <a:r>
              <a:rPr lang="en-US" sz="2000" dirty="0"/>
              <a:t>The diagonal prior on p(z) causes dimensions of z to be independent</a:t>
            </a:r>
          </a:p>
          <a:p>
            <a:r>
              <a:rPr lang="en-US" sz="2000" dirty="0"/>
              <a:t>“Disentangling factors of variation”</a:t>
            </a:r>
          </a:p>
          <a:p>
            <a:r>
              <a:rPr lang="en-US" sz="2000" dirty="0"/>
              <a:t>Flavor of AutoEncoder</a:t>
            </a:r>
          </a:p>
          <a:p>
            <a:pPr lvl="1"/>
            <a:r>
              <a:rPr lang="en-US" sz="1800" dirty="0"/>
              <a:t>Not only learning to generate data</a:t>
            </a:r>
          </a:p>
          <a:p>
            <a:pPr lvl="1"/>
            <a:r>
              <a:rPr lang="en-US" sz="1800" dirty="0"/>
              <a:t>Also learning to represent data </a:t>
            </a:r>
            <a:br>
              <a:rPr lang="en-US" sz="1800" dirty="0"/>
            </a:br>
            <a:r>
              <a:rPr lang="en-US" sz="1800" dirty="0"/>
              <a:t>through latent code z</a:t>
            </a:r>
          </a:p>
          <a:p>
            <a:pPr lvl="1"/>
            <a:r>
              <a:rPr lang="en-US" sz="1800" dirty="0"/>
              <a:t>Manipulating latent codes have some effect to the generated data</a:t>
            </a:r>
            <a:endParaRPr lang="id-ID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59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7"/>
            <a:ext cx="11101917" cy="1078992"/>
          </a:xfrm>
        </p:spPr>
        <p:txBody>
          <a:bodyPr/>
          <a:lstStyle/>
          <a:p>
            <a:r>
              <a:rPr lang="en-US" dirty="0"/>
              <a:t>Variational Autoencoder:</a:t>
            </a:r>
            <a:br>
              <a:rPr lang="en-US" dirty="0"/>
            </a:br>
            <a:r>
              <a:rPr lang="en-US" dirty="0"/>
              <a:t>Generated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5E5805-E686-46D1-85FE-7D2F83A5F6EC}"/>
              </a:ext>
            </a:extLst>
          </p:cNvPr>
          <p:cNvSpPr/>
          <p:nvPr/>
        </p:nvSpPr>
        <p:spPr>
          <a:xfrm>
            <a:off x="4121550" y="6072183"/>
            <a:ext cx="8024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rgbClr val="0000FF"/>
                </a:solidFill>
                <a:latin typeface="+mj-lt"/>
              </a:rPr>
              <a:t>Kingma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and Welling, “Auto-Encoding Variational Bayes”, ICLR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59121-4780-40AD-8CC8-70509C812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04" y="138221"/>
            <a:ext cx="5398341" cy="54438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58ADE1-0FD9-4E64-A714-AD40F9B29A3F}"/>
              </a:ext>
            </a:extLst>
          </p:cNvPr>
          <p:cNvCxnSpPr/>
          <p:nvPr/>
        </p:nvCxnSpPr>
        <p:spPr>
          <a:xfrm>
            <a:off x="6453963" y="233913"/>
            <a:ext cx="0" cy="5191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24E4B2-9236-44BB-AEEC-868D7B27863B}"/>
                  </a:ext>
                </a:extLst>
              </p:cNvPr>
              <p:cNvSpPr txBox="1"/>
              <p:nvPr/>
            </p:nvSpPr>
            <p:spPr>
              <a:xfrm>
                <a:off x="8864263" y="5728996"/>
                <a:ext cx="11409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d-ID" sz="1800" b="0" i="0" u="none" strike="noStrike" baseline="0" dirty="0">
                    <a:latin typeface="Calibri" panose="020F0502020204030204" pitchFamily="34" charset="0"/>
                  </a:rPr>
                  <a:t>Vary</a:t>
                </a:r>
                <a:r>
                  <a:rPr lang="en-US" sz="1800" b="0" i="0" u="none" strike="noStrike" baseline="0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24E4B2-9236-44BB-AEEC-868D7B278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63" y="5728996"/>
                <a:ext cx="1140946" cy="369332"/>
              </a:xfrm>
              <a:prstGeom prst="rect">
                <a:avLst/>
              </a:prstGeom>
              <a:blipFill>
                <a:blip r:embed="rId3"/>
                <a:stretch>
                  <a:fillRect t="-8333" b="-2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86A0D9-F783-4C97-A779-B1B278924E2F}"/>
              </a:ext>
            </a:extLst>
          </p:cNvPr>
          <p:cNvCxnSpPr>
            <a:cxnSpLocks/>
          </p:cNvCxnSpPr>
          <p:nvPr/>
        </p:nvCxnSpPr>
        <p:spPr>
          <a:xfrm flipH="1">
            <a:off x="6921795" y="5728996"/>
            <a:ext cx="49453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37EED0-FB58-4BC8-BDEE-8DBC8BD2B1FF}"/>
                  </a:ext>
                </a:extLst>
              </p:cNvPr>
              <p:cNvSpPr txBox="1"/>
              <p:nvPr/>
            </p:nvSpPr>
            <p:spPr>
              <a:xfrm rot="16200000">
                <a:off x="5657917" y="2458070"/>
                <a:ext cx="11409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d-ID" sz="1800" b="0" i="0" u="none" strike="noStrike" baseline="0" dirty="0">
                    <a:latin typeface="Calibri" panose="020F0502020204030204" pitchFamily="34" charset="0"/>
                  </a:rPr>
                  <a:t>Vary</a:t>
                </a:r>
                <a:r>
                  <a:rPr lang="en-US" sz="1800" b="0" i="0" u="none" strike="noStrike" baseline="0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37EED0-FB58-4BC8-BDEE-8DBC8BD2B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57917" y="2458070"/>
                <a:ext cx="1140946" cy="369332"/>
              </a:xfrm>
              <a:prstGeom prst="rect">
                <a:avLst/>
              </a:prstGeom>
              <a:blipFill>
                <a:blip r:embed="rId4"/>
                <a:stretch>
                  <a:fillRect l="-6557" r="-26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52161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most expensive process in Supervised Learning is </a:t>
            </a:r>
            <a:r>
              <a:rPr lang="en-US" dirty="0">
                <a:solidFill>
                  <a:srgbClr val="0000FF"/>
                </a:solidFill>
              </a:rPr>
              <a:t>labeling data</a:t>
            </a:r>
          </a:p>
          <a:p>
            <a:pPr lvl="1"/>
            <a:r>
              <a:rPr lang="en-US" dirty="0"/>
              <a:t>Manual, repetitive, taxing, and boring</a:t>
            </a:r>
          </a:p>
          <a:p>
            <a:r>
              <a:rPr lang="en-US" dirty="0"/>
              <a:t>The existence of </a:t>
            </a:r>
            <a:r>
              <a:rPr lang="en-US" dirty="0">
                <a:solidFill>
                  <a:srgbClr val="0000FF"/>
                </a:solidFill>
              </a:rPr>
              <a:t>raw unlabeled data</a:t>
            </a:r>
            <a:r>
              <a:rPr lang="en-US" dirty="0"/>
              <a:t> is very abundant</a:t>
            </a:r>
          </a:p>
          <a:p>
            <a:endParaRPr lang="en-US" dirty="0"/>
          </a:p>
          <a:p>
            <a:r>
              <a:rPr lang="en-US" dirty="0"/>
              <a:t>The purpose of Unsupervised Learning is to </a:t>
            </a:r>
            <a:r>
              <a:rPr lang="en-US" dirty="0">
                <a:solidFill>
                  <a:srgbClr val="C00000"/>
                </a:solidFill>
              </a:rPr>
              <a:t>process unlabeled data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Expensive Process in Supervised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34256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C0C67EFC-E314-4237-B9D8-AB8ADAC990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1" y="2401976"/>
            <a:ext cx="6519176" cy="3633063"/>
          </a:xfrm>
        </p:spPr>
        <p:txBody>
          <a:bodyPr/>
          <a:lstStyle/>
          <a:p>
            <a:pPr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2000" dirty="0"/>
              <a:t>Run input data through encoder to get a distribution over latent codes</a:t>
            </a:r>
          </a:p>
          <a:p>
            <a:pPr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2000" dirty="0"/>
              <a:t>Sample code z from encoder output</a:t>
            </a:r>
          </a:p>
          <a:p>
            <a:pPr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2000" dirty="0"/>
              <a:t>Modify some dimensions of sampled code</a:t>
            </a:r>
          </a:p>
          <a:p>
            <a:pPr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2000" dirty="0"/>
              <a:t>Run modified z through decoder to get a distribution over data samples</a:t>
            </a:r>
          </a:p>
          <a:p>
            <a:pPr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2000" dirty="0"/>
              <a:t>Sample new data from (4)</a:t>
            </a:r>
            <a:endParaRPr lang="id-ID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60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7"/>
            <a:ext cx="11101917" cy="1078992"/>
          </a:xfrm>
        </p:spPr>
        <p:txBody>
          <a:bodyPr/>
          <a:lstStyle/>
          <a:p>
            <a:r>
              <a:rPr lang="en-US" dirty="0"/>
              <a:t>Variational Autoencoder: </a:t>
            </a:r>
            <a:br>
              <a:rPr lang="en-US" dirty="0"/>
            </a:br>
            <a:r>
              <a:rPr lang="en-US" dirty="0"/>
              <a:t>Modify/Edit Image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D48C22-4E83-415E-9DB1-09194EEF9387}"/>
                  </a:ext>
                </a:extLst>
              </p:cNvPr>
              <p:cNvSpPr/>
              <p:nvPr/>
            </p:nvSpPr>
            <p:spPr>
              <a:xfrm>
                <a:off x="8439748" y="2213967"/>
                <a:ext cx="702146" cy="365760"/>
              </a:xfrm>
              <a:custGeom>
                <a:avLst/>
                <a:gdLst>
                  <a:gd name="connsiteX0" fmla="*/ 0 w 702146"/>
                  <a:gd name="connsiteY0" fmla="*/ 0 h 365760"/>
                  <a:gd name="connsiteX1" fmla="*/ 337030 w 702146"/>
                  <a:gd name="connsiteY1" fmla="*/ 0 h 365760"/>
                  <a:gd name="connsiteX2" fmla="*/ 702146 w 702146"/>
                  <a:gd name="connsiteY2" fmla="*/ 0 h 365760"/>
                  <a:gd name="connsiteX3" fmla="*/ 702146 w 702146"/>
                  <a:gd name="connsiteY3" fmla="*/ 365760 h 365760"/>
                  <a:gd name="connsiteX4" fmla="*/ 344052 w 702146"/>
                  <a:gd name="connsiteY4" fmla="*/ 365760 h 365760"/>
                  <a:gd name="connsiteX5" fmla="*/ 0 w 702146"/>
                  <a:gd name="connsiteY5" fmla="*/ 365760 h 365760"/>
                  <a:gd name="connsiteX6" fmla="*/ 0 w 702146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2146" h="365760" fill="none" extrusionOk="0">
                    <a:moveTo>
                      <a:pt x="0" y="0"/>
                    </a:moveTo>
                    <a:cubicBezTo>
                      <a:pt x="161607" y="-9672"/>
                      <a:pt x="215532" y="-11194"/>
                      <a:pt x="337030" y="0"/>
                    </a:cubicBezTo>
                    <a:cubicBezTo>
                      <a:pt x="458528" y="11194"/>
                      <a:pt x="616175" y="-8345"/>
                      <a:pt x="702146" y="0"/>
                    </a:cubicBezTo>
                    <a:cubicBezTo>
                      <a:pt x="708958" y="77098"/>
                      <a:pt x="684415" y="256262"/>
                      <a:pt x="702146" y="365760"/>
                    </a:cubicBezTo>
                    <a:cubicBezTo>
                      <a:pt x="604157" y="370831"/>
                      <a:pt x="501393" y="378369"/>
                      <a:pt x="344052" y="365760"/>
                    </a:cubicBezTo>
                    <a:cubicBezTo>
                      <a:pt x="186711" y="353151"/>
                      <a:pt x="155224" y="362598"/>
                      <a:pt x="0" y="365760"/>
                    </a:cubicBezTo>
                    <a:cubicBezTo>
                      <a:pt x="16766" y="248563"/>
                      <a:pt x="-17347" y="102865"/>
                      <a:pt x="0" y="0"/>
                    </a:cubicBezTo>
                    <a:close/>
                  </a:path>
                  <a:path w="702146" h="365760" stroke="0" extrusionOk="0">
                    <a:moveTo>
                      <a:pt x="0" y="0"/>
                    </a:moveTo>
                    <a:cubicBezTo>
                      <a:pt x="138643" y="12351"/>
                      <a:pt x="218697" y="13726"/>
                      <a:pt x="351073" y="0"/>
                    </a:cubicBezTo>
                    <a:cubicBezTo>
                      <a:pt x="483449" y="-13726"/>
                      <a:pt x="540558" y="10569"/>
                      <a:pt x="702146" y="0"/>
                    </a:cubicBezTo>
                    <a:cubicBezTo>
                      <a:pt x="686344" y="78213"/>
                      <a:pt x="687439" y="291274"/>
                      <a:pt x="702146" y="365760"/>
                    </a:cubicBezTo>
                    <a:cubicBezTo>
                      <a:pt x="596670" y="373486"/>
                      <a:pt x="527304" y="374910"/>
                      <a:pt x="372137" y="365760"/>
                    </a:cubicBezTo>
                    <a:cubicBezTo>
                      <a:pt x="216970" y="356610"/>
                      <a:pt x="102124" y="363551"/>
                      <a:pt x="0" y="365760"/>
                    </a:cubicBezTo>
                    <a:cubicBezTo>
                      <a:pt x="-1001" y="191781"/>
                      <a:pt x="14239" y="16662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6312686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D48C22-4E83-415E-9DB1-09194EEF9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748" y="2213967"/>
                <a:ext cx="702146" cy="365760"/>
              </a:xfrm>
              <a:prstGeom prst="rect">
                <a:avLst/>
              </a:prstGeom>
              <a:blipFill>
                <a:blip r:embed="rId2"/>
                <a:stretch>
                  <a:fillRect b="-7353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63126867">
                      <a:custGeom>
                        <a:avLst/>
                        <a:gdLst>
                          <a:gd name="connsiteX0" fmla="*/ 0 w 702146"/>
                          <a:gd name="connsiteY0" fmla="*/ 0 h 365760"/>
                          <a:gd name="connsiteX1" fmla="*/ 337030 w 702146"/>
                          <a:gd name="connsiteY1" fmla="*/ 0 h 365760"/>
                          <a:gd name="connsiteX2" fmla="*/ 702146 w 702146"/>
                          <a:gd name="connsiteY2" fmla="*/ 0 h 365760"/>
                          <a:gd name="connsiteX3" fmla="*/ 702146 w 702146"/>
                          <a:gd name="connsiteY3" fmla="*/ 365760 h 365760"/>
                          <a:gd name="connsiteX4" fmla="*/ 344052 w 702146"/>
                          <a:gd name="connsiteY4" fmla="*/ 365760 h 365760"/>
                          <a:gd name="connsiteX5" fmla="*/ 0 w 702146"/>
                          <a:gd name="connsiteY5" fmla="*/ 365760 h 365760"/>
                          <a:gd name="connsiteX6" fmla="*/ 0 w 702146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02146" h="365760" fill="none" extrusionOk="0">
                            <a:moveTo>
                              <a:pt x="0" y="0"/>
                            </a:moveTo>
                            <a:cubicBezTo>
                              <a:pt x="161607" y="-9672"/>
                              <a:pt x="215532" y="-11194"/>
                              <a:pt x="337030" y="0"/>
                            </a:cubicBezTo>
                            <a:cubicBezTo>
                              <a:pt x="458528" y="11194"/>
                              <a:pt x="616175" y="-8345"/>
                              <a:pt x="702146" y="0"/>
                            </a:cubicBezTo>
                            <a:cubicBezTo>
                              <a:pt x="708958" y="77098"/>
                              <a:pt x="684415" y="256262"/>
                              <a:pt x="702146" y="365760"/>
                            </a:cubicBezTo>
                            <a:cubicBezTo>
                              <a:pt x="604157" y="370831"/>
                              <a:pt x="501393" y="378369"/>
                              <a:pt x="344052" y="365760"/>
                            </a:cubicBezTo>
                            <a:cubicBezTo>
                              <a:pt x="186711" y="353151"/>
                              <a:pt x="155224" y="362598"/>
                              <a:pt x="0" y="365760"/>
                            </a:cubicBezTo>
                            <a:cubicBezTo>
                              <a:pt x="16766" y="248563"/>
                              <a:pt x="-17347" y="102865"/>
                              <a:pt x="0" y="0"/>
                            </a:cubicBezTo>
                            <a:close/>
                          </a:path>
                          <a:path w="702146" h="365760" stroke="0" extrusionOk="0">
                            <a:moveTo>
                              <a:pt x="0" y="0"/>
                            </a:moveTo>
                            <a:cubicBezTo>
                              <a:pt x="138643" y="12351"/>
                              <a:pt x="218697" y="13726"/>
                              <a:pt x="351073" y="0"/>
                            </a:cubicBezTo>
                            <a:cubicBezTo>
                              <a:pt x="483449" y="-13726"/>
                              <a:pt x="540558" y="10569"/>
                              <a:pt x="702146" y="0"/>
                            </a:cubicBezTo>
                            <a:cubicBezTo>
                              <a:pt x="686344" y="78213"/>
                              <a:pt x="687439" y="291274"/>
                              <a:pt x="702146" y="365760"/>
                            </a:cubicBezTo>
                            <a:cubicBezTo>
                              <a:pt x="596670" y="373486"/>
                              <a:pt x="527304" y="374910"/>
                              <a:pt x="372137" y="365760"/>
                            </a:cubicBezTo>
                            <a:cubicBezTo>
                              <a:pt x="216970" y="356610"/>
                              <a:pt x="102124" y="363551"/>
                              <a:pt x="0" y="365760"/>
                            </a:cubicBezTo>
                            <a:cubicBezTo>
                              <a:pt x="-1001" y="191781"/>
                              <a:pt x="14239" y="1666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EDB7C3D-FD2B-4701-86C8-257653736C84}"/>
                  </a:ext>
                </a:extLst>
              </p:cNvPr>
              <p:cNvSpPr/>
              <p:nvPr/>
            </p:nvSpPr>
            <p:spPr>
              <a:xfrm>
                <a:off x="10529200" y="2213967"/>
                <a:ext cx="702146" cy="365760"/>
              </a:xfrm>
              <a:custGeom>
                <a:avLst/>
                <a:gdLst>
                  <a:gd name="connsiteX0" fmla="*/ 0 w 702146"/>
                  <a:gd name="connsiteY0" fmla="*/ 0 h 365760"/>
                  <a:gd name="connsiteX1" fmla="*/ 351073 w 702146"/>
                  <a:gd name="connsiteY1" fmla="*/ 0 h 365760"/>
                  <a:gd name="connsiteX2" fmla="*/ 702146 w 702146"/>
                  <a:gd name="connsiteY2" fmla="*/ 0 h 365760"/>
                  <a:gd name="connsiteX3" fmla="*/ 702146 w 702146"/>
                  <a:gd name="connsiteY3" fmla="*/ 365760 h 365760"/>
                  <a:gd name="connsiteX4" fmla="*/ 344052 w 702146"/>
                  <a:gd name="connsiteY4" fmla="*/ 365760 h 365760"/>
                  <a:gd name="connsiteX5" fmla="*/ 0 w 702146"/>
                  <a:gd name="connsiteY5" fmla="*/ 365760 h 365760"/>
                  <a:gd name="connsiteX6" fmla="*/ 0 w 702146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2146" h="365760" fill="none" extrusionOk="0">
                    <a:moveTo>
                      <a:pt x="0" y="0"/>
                    </a:moveTo>
                    <a:cubicBezTo>
                      <a:pt x="127125" y="12552"/>
                      <a:pt x="236007" y="2531"/>
                      <a:pt x="351073" y="0"/>
                    </a:cubicBezTo>
                    <a:cubicBezTo>
                      <a:pt x="466139" y="-2531"/>
                      <a:pt x="547828" y="-15538"/>
                      <a:pt x="702146" y="0"/>
                    </a:cubicBezTo>
                    <a:cubicBezTo>
                      <a:pt x="697552" y="136068"/>
                      <a:pt x="685209" y="284890"/>
                      <a:pt x="702146" y="365760"/>
                    </a:cubicBezTo>
                    <a:cubicBezTo>
                      <a:pt x="626227" y="358070"/>
                      <a:pt x="503334" y="360194"/>
                      <a:pt x="344052" y="365760"/>
                    </a:cubicBezTo>
                    <a:cubicBezTo>
                      <a:pt x="184770" y="371326"/>
                      <a:pt x="133512" y="365460"/>
                      <a:pt x="0" y="365760"/>
                    </a:cubicBezTo>
                    <a:cubicBezTo>
                      <a:pt x="-1364" y="248210"/>
                      <a:pt x="-16221" y="82754"/>
                      <a:pt x="0" y="0"/>
                    </a:cubicBezTo>
                    <a:close/>
                  </a:path>
                  <a:path w="702146" h="365760" stroke="0" extrusionOk="0">
                    <a:moveTo>
                      <a:pt x="0" y="0"/>
                    </a:moveTo>
                    <a:cubicBezTo>
                      <a:pt x="171074" y="-5750"/>
                      <a:pt x="234650" y="-7010"/>
                      <a:pt x="358094" y="0"/>
                    </a:cubicBezTo>
                    <a:cubicBezTo>
                      <a:pt x="481538" y="7010"/>
                      <a:pt x="625636" y="8885"/>
                      <a:pt x="702146" y="0"/>
                    </a:cubicBezTo>
                    <a:cubicBezTo>
                      <a:pt x="700172" y="176398"/>
                      <a:pt x="702162" y="238588"/>
                      <a:pt x="702146" y="365760"/>
                    </a:cubicBezTo>
                    <a:cubicBezTo>
                      <a:pt x="544718" y="376959"/>
                      <a:pt x="498585" y="380668"/>
                      <a:pt x="358094" y="365760"/>
                    </a:cubicBezTo>
                    <a:cubicBezTo>
                      <a:pt x="217603" y="350852"/>
                      <a:pt x="76527" y="362589"/>
                      <a:pt x="0" y="365760"/>
                    </a:cubicBezTo>
                    <a:cubicBezTo>
                      <a:pt x="-17971" y="223592"/>
                      <a:pt x="9830" y="104094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9374907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EDB7C3D-FD2B-4701-86C8-257653736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9200" y="2213967"/>
                <a:ext cx="702146" cy="365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93749078">
                      <a:custGeom>
                        <a:avLst/>
                        <a:gdLst>
                          <a:gd name="connsiteX0" fmla="*/ 0 w 702146"/>
                          <a:gd name="connsiteY0" fmla="*/ 0 h 365760"/>
                          <a:gd name="connsiteX1" fmla="*/ 351073 w 702146"/>
                          <a:gd name="connsiteY1" fmla="*/ 0 h 365760"/>
                          <a:gd name="connsiteX2" fmla="*/ 702146 w 702146"/>
                          <a:gd name="connsiteY2" fmla="*/ 0 h 365760"/>
                          <a:gd name="connsiteX3" fmla="*/ 702146 w 702146"/>
                          <a:gd name="connsiteY3" fmla="*/ 365760 h 365760"/>
                          <a:gd name="connsiteX4" fmla="*/ 344052 w 702146"/>
                          <a:gd name="connsiteY4" fmla="*/ 365760 h 365760"/>
                          <a:gd name="connsiteX5" fmla="*/ 0 w 702146"/>
                          <a:gd name="connsiteY5" fmla="*/ 365760 h 365760"/>
                          <a:gd name="connsiteX6" fmla="*/ 0 w 702146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02146" h="365760" fill="none" extrusionOk="0">
                            <a:moveTo>
                              <a:pt x="0" y="0"/>
                            </a:moveTo>
                            <a:cubicBezTo>
                              <a:pt x="127125" y="12552"/>
                              <a:pt x="236007" y="2531"/>
                              <a:pt x="351073" y="0"/>
                            </a:cubicBezTo>
                            <a:cubicBezTo>
                              <a:pt x="466139" y="-2531"/>
                              <a:pt x="547828" y="-15538"/>
                              <a:pt x="702146" y="0"/>
                            </a:cubicBezTo>
                            <a:cubicBezTo>
                              <a:pt x="697552" y="136068"/>
                              <a:pt x="685209" y="284890"/>
                              <a:pt x="702146" y="365760"/>
                            </a:cubicBezTo>
                            <a:cubicBezTo>
                              <a:pt x="626227" y="358070"/>
                              <a:pt x="503334" y="360194"/>
                              <a:pt x="344052" y="365760"/>
                            </a:cubicBezTo>
                            <a:cubicBezTo>
                              <a:pt x="184770" y="371326"/>
                              <a:pt x="133512" y="365460"/>
                              <a:pt x="0" y="365760"/>
                            </a:cubicBezTo>
                            <a:cubicBezTo>
                              <a:pt x="-1364" y="248210"/>
                              <a:pt x="-16221" y="82754"/>
                              <a:pt x="0" y="0"/>
                            </a:cubicBezTo>
                            <a:close/>
                          </a:path>
                          <a:path w="702146" h="365760" stroke="0" extrusionOk="0">
                            <a:moveTo>
                              <a:pt x="0" y="0"/>
                            </a:moveTo>
                            <a:cubicBezTo>
                              <a:pt x="171074" y="-5750"/>
                              <a:pt x="234650" y="-7010"/>
                              <a:pt x="358094" y="0"/>
                            </a:cubicBezTo>
                            <a:cubicBezTo>
                              <a:pt x="481538" y="7010"/>
                              <a:pt x="625636" y="8885"/>
                              <a:pt x="702146" y="0"/>
                            </a:cubicBezTo>
                            <a:cubicBezTo>
                              <a:pt x="700172" y="176398"/>
                              <a:pt x="702162" y="238588"/>
                              <a:pt x="702146" y="365760"/>
                            </a:cubicBezTo>
                            <a:cubicBezTo>
                              <a:pt x="544718" y="376959"/>
                              <a:pt x="498585" y="380668"/>
                              <a:pt x="358094" y="365760"/>
                            </a:cubicBezTo>
                            <a:cubicBezTo>
                              <a:pt x="217603" y="350852"/>
                              <a:pt x="76527" y="362589"/>
                              <a:pt x="0" y="365760"/>
                            </a:cubicBezTo>
                            <a:cubicBezTo>
                              <a:pt x="-17971" y="223592"/>
                              <a:pt x="9830" y="10409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6C05BB-61DA-4CBB-B68E-B97008EC4E64}"/>
                  </a:ext>
                </a:extLst>
              </p:cNvPr>
              <p:cNvSpPr/>
              <p:nvPr/>
            </p:nvSpPr>
            <p:spPr>
              <a:xfrm>
                <a:off x="8387500" y="4732412"/>
                <a:ext cx="754394" cy="365760"/>
              </a:xfrm>
              <a:custGeom>
                <a:avLst/>
                <a:gdLst>
                  <a:gd name="connsiteX0" fmla="*/ 0 w 754394"/>
                  <a:gd name="connsiteY0" fmla="*/ 0 h 365760"/>
                  <a:gd name="connsiteX1" fmla="*/ 377197 w 754394"/>
                  <a:gd name="connsiteY1" fmla="*/ 0 h 365760"/>
                  <a:gd name="connsiteX2" fmla="*/ 754394 w 754394"/>
                  <a:gd name="connsiteY2" fmla="*/ 0 h 365760"/>
                  <a:gd name="connsiteX3" fmla="*/ 754394 w 754394"/>
                  <a:gd name="connsiteY3" fmla="*/ 365760 h 365760"/>
                  <a:gd name="connsiteX4" fmla="*/ 362109 w 754394"/>
                  <a:gd name="connsiteY4" fmla="*/ 365760 h 365760"/>
                  <a:gd name="connsiteX5" fmla="*/ 0 w 754394"/>
                  <a:gd name="connsiteY5" fmla="*/ 365760 h 365760"/>
                  <a:gd name="connsiteX6" fmla="*/ 0 w 754394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394" h="365760" fill="none" extrusionOk="0">
                    <a:moveTo>
                      <a:pt x="0" y="0"/>
                    </a:moveTo>
                    <a:cubicBezTo>
                      <a:pt x="109801" y="-11318"/>
                      <a:pt x="279290" y="-5663"/>
                      <a:pt x="377197" y="0"/>
                    </a:cubicBezTo>
                    <a:cubicBezTo>
                      <a:pt x="475104" y="5663"/>
                      <a:pt x="595766" y="-10207"/>
                      <a:pt x="754394" y="0"/>
                    </a:cubicBezTo>
                    <a:cubicBezTo>
                      <a:pt x="766911" y="121516"/>
                      <a:pt x="768215" y="208395"/>
                      <a:pt x="754394" y="365760"/>
                    </a:cubicBezTo>
                    <a:cubicBezTo>
                      <a:pt x="568305" y="358155"/>
                      <a:pt x="507892" y="349562"/>
                      <a:pt x="362109" y="365760"/>
                    </a:cubicBezTo>
                    <a:cubicBezTo>
                      <a:pt x="216327" y="381958"/>
                      <a:pt x="89253" y="371756"/>
                      <a:pt x="0" y="365760"/>
                    </a:cubicBezTo>
                    <a:cubicBezTo>
                      <a:pt x="17807" y="230178"/>
                      <a:pt x="13580" y="157908"/>
                      <a:pt x="0" y="0"/>
                    </a:cubicBezTo>
                    <a:close/>
                  </a:path>
                  <a:path w="754394" h="365760" stroke="0" extrusionOk="0">
                    <a:moveTo>
                      <a:pt x="0" y="0"/>
                    </a:moveTo>
                    <a:cubicBezTo>
                      <a:pt x="174893" y="3104"/>
                      <a:pt x="250713" y="15195"/>
                      <a:pt x="377197" y="0"/>
                    </a:cubicBezTo>
                    <a:cubicBezTo>
                      <a:pt x="503681" y="-15195"/>
                      <a:pt x="569367" y="-8423"/>
                      <a:pt x="754394" y="0"/>
                    </a:cubicBezTo>
                    <a:cubicBezTo>
                      <a:pt x="767111" y="87100"/>
                      <a:pt x="754843" y="229575"/>
                      <a:pt x="754394" y="365760"/>
                    </a:cubicBezTo>
                    <a:cubicBezTo>
                      <a:pt x="669434" y="360728"/>
                      <a:pt x="455529" y="362538"/>
                      <a:pt x="377197" y="365760"/>
                    </a:cubicBezTo>
                    <a:cubicBezTo>
                      <a:pt x="298865" y="368982"/>
                      <a:pt x="108696" y="366533"/>
                      <a:pt x="0" y="365760"/>
                    </a:cubicBezTo>
                    <a:cubicBezTo>
                      <a:pt x="-4794" y="264960"/>
                      <a:pt x="11351" y="117623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830765156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6C05BB-61DA-4CBB-B68E-B97008EC4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00" y="4732412"/>
                <a:ext cx="754394" cy="365760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830765156">
                      <a:custGeom>
                        <a:avLst/>
                        <a:gdLst>
                          <a:gd name="connsiteX0" fmla="*/ 0 w 754394"/>
                          <a:gd name="connsiteY0" fmla="*/ 0 h 365760"/>
                          <a:gd name="connsiteX1" fmla="*/ 377197 w 754394"/>
                          <a:gd name="connsiteY1" fmla="*/ 0 h 365760"/>
                          <a:gd name="connsiteX2" fmla="*/ 754394 w 754394"/>
                          <a:gd name="connsiteY2" fmla="*/ 0 h 365760"/>
                          <a:gd name="connsiteX3" fmla="*/ 754394 w 754394"/>
                          <a:gd name="connsiteY3" fmla="*/ 365760 h 365760"/>
                          <a:gd name="connsiteX4" fmla="*/ 362109 w 754394"/>
                          <a:gd name="connsiteY4" fmla="*/ 365760 h 365760"/>
                          <a:gd name="connsiteX5" fmla="*/ 0 w 754394"/>
                          <a:gd name="connsiteY5" fmla="*/ 365760 h 365760"/>
                          <a:gd name="connsiteX6" fmla="*/ 0 w 754394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54394" h="365760" fill="none" extrusionOk="0">
                            <a:moveTo>
                              <a:pt x="0" y="0"/>
                            </a:moveTo>
                            <a:cubicBezTo>
                              <a:pt x="109801" y="-11318"/>
                              <a:pt x="279290" y="-5663"/>
                              <a:pt x="377197" y="0"/>
                            </a:cubicBezTo>
                            <a:cubicBezTo>
                              <a:pt x="475104" y="5663"/>
                              <a:pt x="595766" y="-10207"/>
                              <a:pt x="754394" y="0"/>
                            </a:cubicBezTo>
                            <a:cubicBezTo>
                              <a:pt x="766911" y="121516"/>
                              <a:pt x="768215" y="208395"/>
                              <a:pt x="754394" y="365760"/>
                            </a:cubicBezTo>
                            <a:cubicBezTo>
                              <a:pt x="568305" y="358155"/>
                              <a:pt x="507892" y="349562"/>
                              <a:pt x="362109" y="365760"/>
                            </a:cubicBezTo>
                            <a:cubicBezTo>
                              <a:pt x="216327" y="381958"/>
                              <a:pt x="89253" y="371756"/>
                              <a:pt x="0" y="365760"/>
                            </a:cubicBezTo>
                            <a:cubicBezTo>
                              <a:pt x="17807" y="230178"/>
                              <a:pt x="13580" y="157908"/>
                              <a:pt x="0" y="0"/>
                            </a:cubicBezTo>
                            <a:close/>
                          </a:path>
                          <a:path w="754394" h="365760" stroke="0" extrusionOk="0">
                            <a:moveTo>
                              <a:pt x="0" y="0"/>
                            </a:moveTo>
                            <a:cubicBezTo>
                              <a:pt x="174893" y="3104"/>
                              <a:pt x="250713" y="15195"/>
                              <a:pt x="377197" y="0"/>
                            </a:cubicBezTo>
                            <a:cubicBezTo>
                              <a:pt x="503681" y="-15195"/>
                              <a:pt x="569367" y="-8423"/>
                              <a:pt x="754394" y="0"/>
                            </a:cubicBezTo>
                            <a:cubicBezTo>
                              <a:pt x="767111" y="87100"/>
                              <a:pt x="754843" y="229575"/>
                              <a:pt x="754394" y="365760"/>
                            </a:cubicBezTo>
                            <a:cubicBezTo>
                              <a:pt x="669434" y="360728"/>
                              <a:pt x="455529" y="362538"/>
                              <a:pt x="377197" y="365760"/>
                            </a:cubicBezTo>
                            <a:cubicBezTo>
                              <a:pt x="298865" y="368982"/>
                              <a:pt x="108696" y="366533"/>
                              <a:pt x="0" y="365760"/>
                            </a:cubicBezTo>
                            <a:cubicBezTo>
                              <a:pt x="-4794" y="264960"/>
                              <a:pt x="11351" y="11762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9AA450-574D-49B6-A597-34CAF443FD88}"/>
                  </a:ext>
                </a:extLst>
              </p:cNvPr>
              <p:cNvSpPr/>
              <p:nvPr/>
            </p:nvSpPr>
            <p:spPr>
              <a:xfrm>
                <a:off x="10476952" y="4732412"/>
                <a:ext cx="754394" cy="365760"/>
              </a:xfrm>
              <a:custGeom>
                <a:avLst/>
                <a:gdLst>
                  <a:gd name="connsiteX0" fmla="*/ 0 w 754394"/>
                  <a:gd name="connsiteY0" fmla="*/ 0 h 365760"/>
                  <a:gd name="connsiteX1" fmla="*/ 369653 w 754394"/>
                  <a:gd name="connsiteY1" fmla="*/ 0 h 365760"/>
                  <a:gd name="connsiteX2" fmla="*/ 754394 w 754394"/>
                  <a:gd name="connsiteY2" fmla="*/ 0 h 365760"/>
                  <a:gd name="connsiteX3" fmla="*/ 754394 w 754394"/>
                  <a:gd name="connsiteY3" fmla="*/ 365760 h 365760"/>
                  <a:gd name="connsiteX4" fmla="*/ 384741 w 754394"/>
                  <a:gd name="connsiteY4" fmla="*/ 365760 h 365760"/>
                  <a:gd name="connsiteX5" fmla="*/ 0 w 754394"/>
                  <a:gd name="connsiteY5" fmla="*/ 365760 h 365760"/>
                  <a:gd name="connsiteX6" fmla="*/ 0 w 754394"/>
                  <a:gd name="connsiteY6" fmla="*/ 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4394" h="365760" fill="none" extrusionOk="0">
                    <a:moveTo>
                      <a:pt x="0" y="0"/>
                    </a:moveTo>
                    <a:cubicBezTo>
                      <a:pt x="87848" y="18132"/>
                      <a:pt x="216970" y="48"/>
                      <a:pt x="369653" y="0"/>
                    </a:cubicBezTo>
                    <a:cubicBezTo>
                      <a:pt x="522336" y="-48"/>
                      <a:pt x="599064" y="-6822"/>
                      <a:pt x="754394" y="0"/>
                    </a:cubicBezTo>
                    <a:cubicBezTo>
                      <a:pt x="754309" y="109810"/>
                      <a:pt x="760395" y="245136"/>
                      <a:pt x="754394" y="365760"/>
                    </a:cubicBezTo>
                    <a:cubicBezTo>
                      <a:pt x="600484" y="349932"/>
                      <a:pt x="480505" y="369065"/>
                      <a:pt x="384741" y="365760"/>
                    </a:cubicBezTo>
                    <a:cubicBezTo>
                      <a:pt x="288977" y="362455"/>
                      <a:pt x="153208" y="374863"/>
                      <a:pt x="0" y="365760"/>
                    </a:cubicBezTo>
                    <a:cubicBezTo>
                      <a:pt x="12912" y="267173"/>
                      <a:pt x="-5408" y="175295"/>
                      <a:pt x="0" y="0"/>
                    </a:cubicBezTo>
                    <a:close/>
                  </a:path>
                  <a:path w="754394" h="365760" stroke="0" extrusionOk="0">
                    <a:moveTo>
                      <a:pt x="0" y="0"/>
                    </a:moveTo>
                    <a:cubicBezTo>
                      <a:pt x="87976" y="-10271"/>
                      <a:pt x="198078" y="-13203"/>
                      <a:pt x="362109" y="0"/>
                    </a:cubicBezTo>
                    <a:cubicBezTo>
                      <a:pt x="526140" y="13203"/>
                      <a:pt x="603388" y="6033"/>
                      <a:pt x="754394" y="0"/>
                    </a:cubicBezTo>
                    <a:cubicBezTo>
                      <a:pt x="767752" y="142403"/>
                      <a:pt x="770443" y="256882"/>
                      <a:pt x="754394" y="365760"/>
                    </a:cubicBezTo>
                    <a:cubicBezTo>
                      <a:pt x="598071" y="379240"/>
                      <a:pt x="508839" y="378378"/>
                      <a:pt x="399829" y="365760"/>
                    </a:cubicBezTo>
                    <a:cubicBezTo>
                      <a:pt x="290820" y="353142"/>
                      <a:pt x="184156" y="358042"/>
                      <a:pt x="0" y="365760"/>
                    </a:cubicBezTo>
                    <a:cubicBezTo>
                      <a:pt x="-12225" y="190890"/>
                      <a:pt x="15763" y="94618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9853356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9AA450-574D-49B6-A597-34CAF443F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6952" y="4732412"/>
                <a:ext cx="754394" cy="3657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98533567">
                      <a:custGeom>
                        <a:avLst/>
                        <a:gdLst>
                          <a:gd name="connsiteX0" fmla="*/ 0 w 754394"/>
                          <a:gd name="connsiteY0" fmla="*/ 0 h 365760"/>
                          <a:gd name="connsiteX1" fmla="*/ 369653 w 754394"/>
                          <a:gd name="connsiteY1" fmla="*/ 0 h 365760"/>
                          <a:gd name="connsiteX2" fmla="*/ 754394 w 754394"/>
                          <a:gd name="connsiteY2" fmla="*/ 0 h 365760"/>
                          <a:gd name="connsiteX3" fmla="*/ 754394 w 754394"/>
                          <a:gd name="connsiteY3" fmla="*/ 365760 h 365760"/>
                          <a:gd name="connsiteX4" fmla="*/ 384741 w 754394"/>
                          <a:gd name="connsiteY4" fmla="*/ 365760 h 365760"/>
                          <a:gd name="connsiteX5" fmla="*/ 0 w 754394"/>
                          <a:gd name="connsiteY5" fmla="*/ 365760 h 365760"/>
                          <a:gd name="connsiteX6" fmla="*/ 0 w 754394"/>
                          <a:gd name="connsiteY6" fmla="*/ 0 h 3657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54394" h="365760" fill="none" extrusionOk="0">
                            <a:moveTo>
                              <a:pt x="0" y="0"/>
                            </a:moveTo>
                            <a:cubicBezTo>
                              <a:pt x="87848" y="18132"/>
                              <a:pt x="216970" y="48"/>
                              <a:pt x="369653" y="0"/>
                            </a:cubicBezTo>
                            <a:cubicBezTo>
                              <a:pt x="522336" y="-48"/>
                              <a:pt x="599064" y="-6822"/>
                              <a:pt x="754394" y="0"/>
                            </a:cubicBezTo>
                            <a:cubicBezTo>
                              <a:pt x="754309" y="109810"/>
                              <a:pt x="760395" y="245136"/>
                              <a:pt x="754394" y="365760"/>
                            </a:cubicBezTo>
                            <a:cubicBezTo>
                              <a:pt x="600484" y="349932"/>
                              <a:pt x="480505" y="369065"/>
                              <a:pt x="384741" y="365760"/>
                            </a:cubicBezTo>
                            <a:cubicBezTo>
                              <a:pt x="288977" y="362455"/>
                              <a:pt x="153208" y="374863"/>
                              <a:pt x="0" y="365760"/>
                            </a:cubicBezTo>
                            <a:cubicBezTo>
                              <a:pt x="12912" y="267173"/>
                              <a:pt x="-5408" y="175295"/>
                              <a:pt x="0" y="0"/>
                            </a:cubicBezTo>
                            <a:close/>
                          </a:path>
                          <a:path w="754394" h="365760" stroke="0" extrusionOk="0">
                            <a:moveTo>
                              <a:pt x="0" y="0"/>
                            </a:moveTo>
                            <a:cubicBezTo>
                              <a:pt x="87976" y="-10271"/>
                              <a:pt x="198078" y="-13203"/>
                              <a:pt x="362109" y="0"/>
                            </a:cubicBezTo>
                            <a:cubicBezTo>
                              <a:pt x="526140" y="13203"/>
                              <a:pt x="603388" y="6033"/>
                              <a:pt x="754394" y="0"/>
                            </a:cubicBezTo>
                            <a:cubicBezTo>
                              <a:pt x="767752" y="142403"/>
                              <a:pt x="770443" y="256882"/>
                              <a:pt x="754394" y="365760"/>
                            </a:cubicBezTo>
                            <a:cubicBezTo>
                              <a:pt x="598071" y="379240"/>
                              <a:pt x="508839" y="378378"/>
                              <a:pt x="399829" y="365760"/>
                            </a:cubicBezTo>
                            <a:cubicBezTo>
                              <a:pt x="290820" y="353142"/>
                              <a:pt x="184156" y="358042"/>
                              <a:pt x="0" y="365760"/>
                            </a:cubicBezTo>
                            <a:cubicBezTo>
                              <a:pt x="-12225" y="190890"/>
                              <a:pt x="15763" y="9461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62">
            <a:extLst>
              <a:ext uri="{FF2B5EF4-FFF2-40B4-BE49-F238E27FC236}">
                <a16:creationId xmlns:a16="http://schemas.microsoft.com/office/drawing/2014/main" id="{C077D814-F5E3-4A5E-A33A-4FE41E4D7BE9}"/>
              </a:ext>
            </a:extLst>
          </p:cNvPr>
          <p:cNvCxnSpPr>
            <a:cxnSpLocks/>
          </p:cNvCxnSpPr>
          <p:nvPr/>
        </p:nvCxnSpPr>
        <p:spPr>
          <a:xfrm rot="10800000">
            <a:off x="9958152" y="4431865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62">
            <a:extLst>
              <a:ext uri="{FF2B5EF4-FFF2-40B4-BE49-F238E27FC236}">
                <a16:creationId xmlns:a16="http://schemas.microsoft.com/office/drawing/2014/main" id="{F0B24EE3-5706-4017-AE3F-37B78968060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31162" y="4431865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62">
            <a:extLst>
              <a:ext uri="{FF2B5EF4-FFF2-40B4-BE49-F238E27FC236}">
                <a16:creationId xmlns:a16="http://schemas.microsoft.com/office/drawing/2014/main" id="{F1FA310F-FFA9-4BCA-9926-26B269735AE8}"/>
              </a:ext>
            </a:extLst>
          </p:cNvPr>
          <p:cNvCxnSpPr>
            <a:cxnSpLocks/>
          </p:cNvCxnSpPr>
          <p:nvPr/>
        </p:nvCxnSpPr>
        <p:spPr>
          <a:xfrm rot="10800000">
            <a:off x="9947192" y="1944777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62">
            <a:extLst>
              <a:ext uri="{FF2B5EF4-FFF2-40B4-BE49-F238E27FC236}">
                <a16:creationId xmlns:a16="http://schemas.microsoft.com/office/drawing/2014/main" id="{48A76570-8CBF-4352-B4F9-20113AC48142}"/>
              </a:ext>
            </a:extLst>
          </p:cNvPr>
          <p:cNvCxnSpPr>
            <a:cxnSpLocks/>
          </p:cNvCxnSpPr>
          <p:nvPr/>
        </p:nvCxnSpPr>
        <p:spPr>
          <a:xfrm rot="10800000" flipH="1">
            <a:off x="9220202" y="1944777"/>
            <a:ext cx="457200" cy="457200"/>
          </a:xfrm>
          <a:prstGeom prst="curvedConnector2">
            <a:avLst/>
          </a:prstGeom>
          <a:ln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53DA518-0035-43B3-8125-FEE1136C7807}"/>
                  </a:ext>
                </a:extLst>
              </p:cNvPr>
              <p:cNvSpPr/>
              <p:nvPr/>
            </p:nvSpPr>
            <p:spPr>
              <a:xfrm>
                <a:off x="9450449" y="5846813"/>
                <a:ext cx="731520" cy="408558"/>
              </a:xfrm>
              <a:custGeom>
                <a:avLst/>
                <a:gdLst>
                  <a:gd name="connsiteX0" fmla="*/ 0 w 731520"/>
                  <a:gd name="connsiteY0" fmla="*/ 0 h 408558"/>
                  <a:gd name="connsiteX1" fmla="*/ 343814 w 731520"/>
                  <a:gd name="connsiteY1" fmla="*/ 0 h 408558"/>
                  <a:gd name="connsiteX2" fmla="*/ 731520 w 731520"/>
                  <a:gd name="connsiteY2" fmla="*/ 0 h 408558"/>
                  <a:gd name="connsiteX3" fmla="*/ 731520 w 731520"/>
                  <a:gd name="connsiteY3" fmla="*/ 408558 h 408558"/>
                  <a:gd name="connsiteX4" fmla="*/ 365760 w 731520"/>
                  <a:gd name="connsiteY4" fmla="*/ 408558 h 408558"/>
                  <a:gd name="connsiteX5" fmla="*/ 0 w 731520"/>
                  <a:gd name="connsiteY5" fmla="*/ 408558 h 408558"/>
                  <a:gd name="connsiteX6" fmla="*/ 0 w 731520"/>
                  <a:gd name="connsiteY6" fmla="*/ 0 h 408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1520" h="408558" fill="none" extrusionOk="0">
                    <a:moveTo>
                      <a:pt x="0" y="0"/>
                    </a:moveTo>
                    <a:cubicBezTo>
                      <a:pt x="161619" y="-11726"/>
                      <a:pt x="257873" y="-5971"/>
                      <a:pt x="343814" y="0"/>
                    </a:cubicBezTo>
                    <a:cubicBezTo>
                      <a:pt x="429755" y="5971"/>
                      <a:pt x="576203" y="18852"/>
                      <a:pt x="731520" y="0"/>
                    </a:cubicBezTo>
                    <a:cubicBezTo>
                      <a:pt x="718954" y="118786"/>
                      <a:pt x="743888" y="303823"/>
                      <a:pt x="731520" y="408558"/>
                    </a:cubicBezTo>
                    <a:cubicBezTo>
                      <a:pt x="656313" y="412622"/>
                      <a:pt x="482516" y="394539"/>
                      <a:pt x="365760" y="408558"/>
                    </a:cubicBezTo>
                    <a:cubicBezTo>
                      <a:pt x="249004" y="422577"/>
                      <a:pt x="116230" y="412749"/>
                      <a:pt x="0" y="408558"/>
                    </a:cubicBezTo>
                    <a:cubicBezTo>
                      <a:pt x="12798" y="260807"/>
                      <a:pt x="4253" y="186504"/>
                      <a:pt x="0" y="0"/>
                    </a:cubicBezTo>
                    <a:close/>
                  </a:path>
                  <a:path w="731520" h="408558" stroke="0" extrusionOk="0">
                    <a:moveTo>
                      <a:pt x="0" y="0"/>
                    </a:moveTo>
                    <a:cubicBezTo>
                      <a:pt x="133616" y="10731"/>
                      <a:pt x="184718" y="12299"/>
                      <a:pt x="358445" y="0"/>
                    </a:cubicBezTo>
                    <a:cubicBezTo>
                      <a:pt x="532173" y="-12299"/>
                      <a:pt x="546049" y="18461"/>
                      <a:pt x="731520" y="0"/>
                    </a:cubicBezTo>
                    <a:cubicBezTo>
                      <a:pt x="735655" y="172517"/>
                      <a:pt x="736257" y="257885"/>
                      <a:pt x="731520" y="408558"/>
                    </a:cubicBezTo>
                    <a:cubicBezTo>
                      <a:pt x="651044" y="419001"/>
                      <a:pt x="503572" y="392581"/>
                      <a:pt x="351130" y="408558"/>
                    </a:cubicBezTo>
                    <a:cubicBezTo>
                      <a:pt x="198688" y="424536"/>
                      <a:pt x="94255" y="408591"/>
                      <a:pt x="0" y="408558"/>
                    </a:cubicBezTo>
                    <a:cubicBezTo>
                      <a:pt x="-12300" y="298523"/>
                      <a:pt x="-20139" y="14105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53DA518-0035-43B3-8125-FEE1136C78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449" y="5846813"/>
                <a:ext cx="731520" cy="408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custGeom>
                        <a:avLst/>
                        <a:gdLst>
                          <a:gd name="connsiteX0" fmla="*/ 0 w 731520"/>
                          <a:gd name="connsiteY0" fmla="*/ 0 h 408558"/>
                          <a:gd name="connsiteX1" fmla="*/ 343814 w 731520"/>
                          <a:gd name="connsiteY1" fmla="*/ 0 h 408558"/>
                          <a:gd name="connsiteX2" fmla="*/ 731520 w 731520"/>
                          <a:gd name="connsiteY2" fmla="*/ 0 h 408558"/>
                          <a:gd name="connsiteX3" fmla="*/ 731520 w 731520"/>
                          <a:gd name="connsiteY3" fmla="*/ 408558 h 408558"/>
                          <a:gd name="connsiteX4" fmla="*/ 365760 w 731520"/>
                          <a:gd name="connsiteY4" fmla="*/ 408558 h 408558"/>
                          <a:gd name="connsiteX5" fmla="*/ 0 w 731520"/>
                          <a:gd name="connsiteY5" fmla="*/ 408558 h 408558"/>
                          <a:gd name="connsiteX6" fmla="*/ 0 w 731520"/>
                          <a:gd name="connsiteY6" fmla="*/ 0 h 408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31520" h="408558" fill="none" extrusionOk="0">
                            <a:moveTo>
                              <a:pt x="0" y="0"/>
                            </a:moveTo>
                            <a:cubicBezTo>
                              <a:pt x="161619" y="-11726"/>
                              <a:pt x="257873" y="-5971"/>
                              <a:pt x="343814" y="0"/>
                            </a:cubicBezTo>
                            <a:cubicBezTo>
                              <a:pt x="429755" y="5971"/>
                              <a:pt x="576203" y="18852"/>
                              <a:pt x="731520" y="0"/>
                            </a:cubicBezTo>
                            <a:cubicBezTo>
                              <a:pt x="718954" y="118786"/>
                              <a:pt x="743888" y="303823"/>
                              <a:pt x="731520" y="408558"/>
                            </a:cubicBezTo>
                            <a:cubicBezTo>
                              <a:pt x="656313" y="412622"/>
                              <a:pt x="482516" y="394539"/>
                              <a:pt x="365760" y="408558"/>
                            </a:cubicBezTo>
                            <a:cubicBezTo>
                              <a:pt x="249004" y="422577"/>
                              <a:pt x="116230" y="412749"/>
                              <a:pt x="0" y="408558"/>
                            </a:cubicBezTo>
                            <a:cubicBezTo>
                              <a:pt x="12798" y="260807"/>
                              <a:pt x="4253" y="186504"/>
                              <a:pt x="0" y="0"/>
                            </a:cubicBezTo>
                            <a:close/>
                          </a:path>
                          <a:path w="731520" h="408558" stroke="0" extrusionOk="0">
                            <a:moveTo>
                              <a:pt x="0" y="0"/>
                            </a:moveTo>
                            <a:cubicBezTo>
                              <a:pt x="133616" y="10731"/>
                              <a:pt x="184718" y="12299"/>
                              <a:pt x="358445" y="0"/>
                            </a:cubicBezTo>
                            <a:cubicBezTo>
                              <a:pt x="532173" y="-12299"/>
                              <a:pt x="546049" y="18461"/>
                              <a:pt x="731520" y="0"/>
                            </a:cubicBezTo>
                            <a:cubicBezTo>
                              <a:pt x="735655" y="172517"/>
                              <a:pt x="736257" y="257885"/>
                              <a:pt x="731520" y="408558"/>
                            </a:cubicBezTo>
                            <a:cubicBezTo>
                              <a:pt x="651044" y="419001"/>
                              <a:pt x="503572" y="392581"/>
                              <a:pt x="351130" y="408558"/>
                            </a:cubicBezTo>
                            <a:cubicBezTo>
                              <a:pt x="198688" y="424536"/>
                              <a:pt x="94255" y="408591"/>
                              <a:pt x="0" y="408558"/>
                            </a:cubicBezTo>
                            <a:cubicBezTo>
                              <a:pt x="-12300" y="298523"/>
                              <a:pt x="-20139" y="14105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AB6A27-5B93-4D77-B817-CCBD81DA806D}"/>
                  </a:ext>
                </a:extLst>
              </p:cNvPr>
              <p:cNvSpPr/>
              <p:nvPr/>
            </p:nvSpPr>
            <p:spPr>
              <a:xfrm>
                <a:off x="9450449" y="1461812"/>
                <a:ext cx="731520" cy="408558"/>
              </a:xfrm>
              <a:custGeom>
                <a:avLst/>
                <a:gdLst>
                  <a:gd name="connsiteX0" fmla="*/ 0 w 731520"/>
                  <a:gd name="connsiteY0" fmla="*/ 0 h 408558"/>
                  <a:gd name="connsiteX1" fmla="*/ 343814 w 731520"/>
                  <a:gd name="connsiteY1" fmla="*/ 0 h 408558"/>
                  <a:gd name="connsiteX2" fmla="*/ 731520 w 731520"/>
                  <a:gd name="connsiteY2" fmla="*/ 0 h 408558"/>
                  <a:gd name="connsiteX3" fmla="*/ 731520 w 731520"/>
                  <a:gd name="connsiteY3" fmla="*/ 408558 h 408558"/>
                  <a:gd name="connsiteX4" fmla="*/ 365760 w 731520"/>
                  <a:gd name="connsiteY4" fmla="*/ 408558 h 408558"/>
                  <a:gd name="connsiteX5" fmla="*/ 0 w 731520"/>
                  <a:gd name="connsiteY5" fmla="*/ 408558 h 408558"/>
                  <a:gd name="connsiteX6" fmla="*/ 0 w 731520"/>
                  <a:gd name="connsiteY6" fmla="*/ 0 h 408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1520" h="408558" fill="none" extrusionOk="0">
                    <a:moveTo>
                      <a:pt x="0" y="0"/>
                    </a:moveTo>
                    <a:cubicBezTo>
                      <a:pt x="161619" y="-11726"/>
                      <a:pt x="257873" y="-5971"/>
                      <a:pt x="343814" y="0"/>
                    </a:cubicBezTo>
                    <a:cubicBezTo>
                      <a:pt x="429755" y="5971"/>
                      <a:pt x="576203" y="18852"/>
                      <a:pt x="731520" y="0"/>
                    </a:cubicBezTo>
                    <a:cubicBezTo>
                      <a:pt x="718954" y="118786"/>
                      <a:pt x="743888" y="303823"/>
                      <a:pt x="731520" y="408558"/>
                    </a:cubicBezTo>
                    <a:cubicBezTo>
                      <a:pt x="656313" y="412622"/>
                      <a:pt x="482516" y="394539"/>
                      <a:pt x="365760" y="408558"/>
                    </a:cubicBezTo>
                    <a:cubicBezTo>
                      <a:pt x="249004" y="422577"/>
                      <a:pt x="116230" y="412749"/>
                      <a:pt x="0" y="408558"/>
                    </a:cubicBezTo>
                    <a:cubicBezTo>
                      <a:pt x="12798" y="260807"/>
                      <a:pt x="4253" y="186504"/>
                      <a:pt x="0" y="0"/>
                    </a:cubicBezTo>
                    <a:close/>
                  </a:path>
                  <a:path w="731520" h="408558" stroke="0" extrusionOk="0">
                    <a:moveTo>
                      <a:pt x="0" y="0"/>
                    </a:moveTo>
                    <a:cubicBezTo>
                      <a:pt x="133616" y="10731"/>
                      <a:pt x="184718" y="12299"/>
                      <a:pt x="358445" y="0"/>
                    </a:cubicBezTo>
                    <a:cubicBezTo>
                      <a:pt x="532173" y="-12299"/>
                      <a:pt x="546049" y="18461"/>
                      <a:pt x="731520" y="0"/>
                    </a:cubicBezTo>
                    <a:cubicBezTo>
                      <a:pt x="735655" y="172517"/>
                      <a:pt x="736257" y="257885"/>
                      <a:pt x="731520" y="408558"/>
                    </a:cubicBezTo>
                    <a:cubicBezTo>
                      <a:pt x="651044" y="419001"/>
                      <a:pt x="503572" y="392581"/>
                      <a:pt x="351130" y="408558"/>
                    </a:cubicBezTo>
                    <a:cubicBezTo>
                      <a:pt x="198688" y="424536"/>
                      <a:pt x="94255" y="408591"/>
                      <a:pt x="0" y="408558"/>
                    </a:cubicBezTo>
                    <a:cubicBezTo>
                      <a:pt x="-12300" y="298523"/>
                      <a:pt x="-20139" y="141057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2AB6A27-5B93-4D77-B817-CCBD81DA8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449" y="1461812"/>
                <a:ext cx="731520" cy="408558"/>
              </a:xfrm>
              <a:prstGeom prst="rect">
                <a:avLst/>
              </a:prstGeom>
              <a:blipFill>
                <a:blip r:embed="rId7"/>
                <a:stretch>
                  <a:fillRect r="-12698"/>
                </a:stretch>
              </a:blipFill>
              <a:ln>
                <a:solidFill>
                  <a:schemeClr val="tx2"/>
                </a:solidFill>
                <a:extLst>
                  <a:ext uri="{C807C97D-BFC1-408E-A445-0C87EB9F89A2}">
                    <ask:lineSketchStyleProps xmlns:ask="http://schemas.microsoft.com/office/drawing/2018/sketchyshapes" sd="1525637174">
                      <a:custGeom>
                        <a:avLst/>
                        <a:gdLst>
                          <a:gd name="connsiteX0" fmla="*/ 0 w 731520"/>
                          <a:gd name="connsiteY0" fmla="*/ 0 h 408558"/>
                          <a:gd name="connsiteX1" fmla="*/ 343814 w 731520"/>
                          <a:gd name="connsiteY1" fmla="*/ 0 h 408558"/>
                          <a:gd name="connsiteX2" fmla="*/ 731520 w 731520"/>
                          <a:gd name="connsiteY2" fmla="*/ 0 h 408558"/>
                          <a:gd name="connsiteX3" fmla="*/ 731520 w 731520"/>
                          <a:gd name="connsiteY3" fmla="*/ 408558 h 408558"/>
                          <a:gd name="connsiteX4" fmla="*/ 365760 w 731520"/>
                          <a:gd name="connsiteY4" fmla="*/ 408558 h 408558"/>
                          <a:gd name="connsiteX5" fmla="*/ 0 w 731520"/>
                          <a:gd name="connsiteY5" fmla="*/ 408558 h 408558"/>
                          <a:gd name="connsiteX6" fmla="*/ 0 w 731520"/>
                          <a:gd name="connsiteY6" fmla="*/ 0 h 4085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731520" h="408558" fill="none" extrusionOk="0">
                            <a:moveTo>
                              <a:pt x="0" y="0"/>
                            </a:moveTo>
                            <a:cubicBezTo>
                              <a:pt x="161619" y="-11726"/>
                              <a:pt x="257873" y="-5971"/>
                              <a:pt x="343814" y="0"/>
                            </a:cubicBezTo>
                            <a:cubicBezTo>
                              <a:pt x="429755" y="5971"/>
                              <a:pt x="576203" y="18852"/>
                              <a:pt x="731520" y="0"/>
                            </a:cubicBezTo>
                            <a:cubicBezTo>
                              <a:pt x="718954" y="118786"/>
                              <a:pt x="743888" y="303823"/>
                              <a:pt x="731520" y="408558"/>
                            </a:cubicBezTo>
                            <a:cubicBezTo>
                              <a:pt x="656313" y="412622"/>
                              <a:pt x="482516" y="394539"/>
                              <a:pt x="365760" y="408558"/>
                            </a:cubicBezTo>
                            <a:cubicBezTo>
                              <a:pt x="249004" y="422577"/>
                              <a:pt x="116230" y="412749"/>
                              <a:pt x="0" y="408558"/>
                            </a:cubicBezTo>
                            <a:cubicBezTo>
                              <a:pt x="12798" y="260807"/>
                              <a:pt x="4253" y="186504"/>
                              <a:pt x="0" y="0"/>
                            </a:cubicBezTo>
                            <a:close/>
                          </a:path>
                          <a:path w="731520" h="408558" stroke="0" extrusionOk="0">
                            <a:moveTo>
                              <a:pt x="0" y="0"/>
                            </a:moveTo>
                            <a:cubicBezTo>
                              <a:pt x="133616" y="10731"/>
                              <a:pt x="184718" y="12299"/>
                              <a:pt x="358445" y="0"/>
                            </a:cubicBezTo>
                            <a:cubicBezTo>
                              <a:pt x="532173" y="-12299"/>
                              <a:pt x="546049" y="18461"/>
                              <a:pt x="731520" y="0"/>
                            </a:cubicBezTo>
                            <a:cubicBezTo>
                              <a:pt x="735655" y="172517"/>
                              <a:pt x="736257" y="257885"/>
                              <a:pt x="731520" y="408558"/>
                            </a:cubicBezTo>
                            <a:cubicBezTo>
                              <a:pt x="651044" y="419001"/>
                              <a:pt x="503572" y="392581"/>
                              <a:pt x="351130" y="408558"/>
                            </a:cubicBezTo>
                            <a:cubicBezTo>
                              <a:pt x="198688" y="424536"/>
                              <a:pt x="94255" y="408591"/>
                              <a:pt x="0" y="408558"/>
                            </a:cubicBezTo>
                            <a:cubicBezTo>
                              <a:pt x="-12300" y="298523"/>
                              <a:pt x="-20139" y="14105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E325BB5-0E87-4B97-BC6D-FBE14196C152}"/>
              </a:ext>
            </a:extLst>
          </p:cNvPr>
          <p:cNvCxnSpPr>
            <a:cxnSpLocks/>
          </p:cNvCxnSpPr>
          <p:nvPr/>
        </p:nvCxnSpPr>
        <p:spPr>
          <a:xfrm flipH="1" flipV="1">
            <a:off x="8799233" y="2589329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FB82ED0-1DBC-471F-9401-883924B67667}"/>
              </a:ext>
            </a:extLst>
          </p:cNvPr>
          <p:cNvCxnSpPr>
            <a:cxnSpLocks/>
          </p:cNvCxnSpPr>
          <p:nvPr/>
        </p:nvCxnSpPr>
        <p:spPr>
          <a:xfrm flipV="1">
            <a:off x="10854149" y="2589329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03C84134-E6BA-40C5-AD89-A1829E6CAB9D}"/>
              </a:ext>
            </a:extLst>
          </p:cNvPr>
          <p:cNvSpPr/>
          <p:nvPr/>
        </p:nvSpPr>
        <p:spPr>
          <a:xfrm>
            <a:off x="8695784" y="2783291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Decoder Network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3266782-1786-4997-97C2-8FFD3E46CCA2}"/>
              </a:ext>
            </a:extLst>
          </p:cNvPr>
          <p:cNvCxnSpPr>
            <a:cxnSpLocks/>
          </p:cNvCxnSpPr>
          <p:nvPr/>
        </p:nvCxnSpPr>
        <p:spPr>
          <a:xfrm flipV="1">
            <a:off x="9816208" y="3132927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EFD629-59AD-4EE7-A8B7-2B5521234E60}"/>
              </a:ext>
            </a:extLst>
          </p:cNvPr>
          <p:cNvCxnSpPr>
            <a:cxnSpLocks/>
          </p:cNvCxnSpPr>
          <p:nvPr/>
        </p:nvCxnSpPr>
        <p:spPr>
          <a:xfrm flipH="1" flipV="1">
            <a:off x="8799233" y="5109254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FFEBE60-C031-4E36-BA95-8C8B615EB163}"/>
              </a:ext>
            </a:extLst>
          </p:cNvPr>
          <p:cNvCxnSpPr>
            <a:cxnSpLocks/>
          </p:cNvCxnSpPr>
          <p:nvPr/>
        </p:nvCxnSpPr>
        <p:spPr>
          <a:xfrm flipV="1">
            <a:off x="10854149" y="5109254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132CC99-9D14-479E-9DFE-25097AECE0B6}"/>
              </a:ext>
            </a:extLst>
          </p:cNvPr>
          <p:cNvSpPr/>
          <p:nvPr/>
        </p:nvSpPr>
        <p:spPr>
          <a:xfrm>
            <a:off x="8695784" y="5303216"/>
            <a:ext cx="2240849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Encoder Network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7D679F3-0A55-48BB-A4B3-D051ACF63C52}"/>
              </a:ext>
            </a:extLst>
          </p:cNvPr>
          <p:cNvCxnSpPr>
            <a:cxnSpLocks/>
          </p:cNvCxnSpPr>
          <p:nvPr/>
        </p:nvCxnSpPr>
        <p:spPr>
          <a:xfrm flipV="1">
            <a:off x="9816208" y="5652852"/>
            <a:ext cx="0" cy="18288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A0B8AA1-F105-44FA-AAE8-AA00C4C4C9CF}"/>
                  </a:ext>
                </a:extLst>
              </p:cNvPr>
              <p:cNvSpPr/>
              <p:nvPr/>
            </p:nvSpPr>
            <p:spPr>
              <a:xfrm>
                <a:off x="9450449" y="3312108"/>
                <a:ext cx="731520" cy="408558"/>
              </a:xfr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A0B8AA1-F105-44FA-AAE8-AA00C4C4C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449" y="3312108"/>
                <a:ext cx="731520" cy="408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A92D5BF-61D1-49B1-9B0B-E663C37DA522}"/>
                  </a:ext>
                </a:extLst>
              </p:cNvPr>
              <p:cNvSpPr/>
              <p:nvPr/>
            </p:nvSpPr>
            <p:spPr>
              <a:xfrm>
                <a:off x="9455232" y="3966077"/>
                <a:ext cx="731520" cy="408558"/>
              </a:xfr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id-ID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A92D5BF-61D1-49B1-9B0B-E663C37DA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5232" y="3966077"/>
                <a:ext cx="731520" cy="4085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50ECF801-0D6A-49AB-B2D9-3CA2C6B955BC}"/>
              </a:ext>
            </a:extLst>
          </p:cNvPr>
          <p:cNvSpPr/>
          <p:nvPr/>
        </p:nvSpPr>
        <p:spPr>
          <a:xfrm>
            <a:off x="7750839" y="5885588"/>
            <a:ext cx="1598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+mj-lt"/>
              </a:rPr>
              <a:t>Input Data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D2D3D41-6204-4EF1-A42D-6AFD85986CE0}"/>
              </a:ext>
            </a:extLst>
          </p:cNvPr>
          <p:cNvSpPr/>
          <p:nvPr/>
        </p:nvSpPr>
        <p:spPr>
          <a:xfrm>
            <a:off x="7750839" y="4000150"/>
            <a:ext cx="1598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+mj-lt"/>
              </a:rPr>
              <a:t>Latent code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119191C-6714-414C-B8BB-79CBFD578ABE}"/>
              </a:ext>
            </a:extLst>
          </p:cNvPr>
          <p:cNvSpPr/>
          <p:nvPr/>
        </p:nvSpPr>
        <p:spPr>
          <a:xfrm>
            <a:off x="7750839" y="3346276"/>
            <a:ext cx="1598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+mj-lt"/>
              </a:rPr>
              <a:t>Modified code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FA6E21-37E6-4E52-BE5F-41F17CFAFEA6}"/>
              </a:ext>
            </a:extLst>
          </p:cNvPr>
          <p:cNvSpPr/>
          <p:nvPr/>
        </p:nvSpPr>
        <p:spPr>
          <a:xfrm>
            <a:off x="7750839" y="1499061"/>
            <a:ext cx="15988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+mj-lt"/>
              </a:rPr>
              <a:t>Edited Data</a:t>
            </a:r>
          </a:p>
        </p:txBody>
      </p:sp>
    </p:spTree>
    <p:extLst>
      <p:ext uri="{BB962C8B-B14F-4D97-AF65-F5344CB8AC3E}">
        <p14:creationId xmlns:p14="http://schemas.microsoft.com/office/powerpoint/2010/main" val="1232939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54" grpId="0" animBg="1"/>
      <p:bldP spid="57" grpId="0" animBg="1"/>
      <p:bldP spid="61" grpId="0" animBg="1"/>
      <p:bldP spid="63" grpId="0" animBg="1"/>
      <p:bldP spid="72" grpId="0" animBg="1"/>
      <p:bldP spid="76" grpId="0"/>
      <p:bldP spid="77" grpId="0"/>
      <p:bldP spid="7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>
                <a:latin typeface="+mj-lt"/>
              </a:rPr>
              <a:pPr>
                <a:defRPr/>
              </a:pPr>
              <a:t>61</a:t>
            </a:fld>
            <a:endParaRPr lang="en-US" dirty="0"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7"/>
            <a:ext cx="11101917" cy="1078992"/>
          </a:xfrm>
        </p:spPr>
        <p:txBody>
          <a:bodyPr/>
          <a:lstStyle/>
          <a:p>
            <a:r>
              <a:rPr lang="en-US" dirty="0"/>
              <a:t>Variational Autoencoder: </a:t>
            </a:r>
            <a:br>
              <a:rPr lang="en-US" dirty="0"/>
            </a:br>
            <a:r>
              <a:rPr lang="en-US" dirty="0"/>
              <a:t>Modify/Edit Image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>
                <a:latin typeface="+mj-lt"/>
              </a:rPr>
              <a:t>Computer Vision</a:t>
            </a:r>
            <a:endParaRPr lang="en-US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95" y="94071"/>
            <a:ext cx="5148669" cy="55218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E13D79-4FA0-42D2-A071-2B48B5378558}"/>
              </a:ext>
            </a:extLst>
          </p:cNvPr>
          <p:cNvCxnSpPr/>
          <p:nvPr/>
        </p:nvCxnSpPr>
        <p:spPr>
          <a:xfrm>
            <a:off x="6453963" y="233913"/>
            <a:ext cx="0" cy="5191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BB5FB-0B3C-4F74-AB0D-A7EF041489F5}"/>
                  </a:ext>
                </a:extLst>
              </p:cNvPr>
              <p:cNvSpPr txBox="1"/>
              <p:nvPr/>
            </p:nvSpPr>
            <p:spPr>
              <a:xfrm>
                <a:off x="8112642" y="5728996"/>
                <a:ext cx="26441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d-ID" sz="1800" b="0" i="0" u="none" strike="noStrike" baseline="0" dirty="0">
                    <a:latin typeface="Calibri" panose="020F0502020204030204" pitchFamily="34" charset="0"/>
                  </a:rPr>
                  <a:t>Vary</a:t>
                </a:r>
                <a:r>
                  <a:rPr lang="en-US" sz="1800" b="0" i="0" u="none" strike="noStrike" baseline="0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>
                    <a:latin typeface="Calibri" panose="020F0502020204030204" pitchFamily="34" charset="0"/>
                  </a:rPr>
                  <a:t>(head pose)</a:t>
                </a:r>
                <a:endParaRPr lang="id-ID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BB5FB-0B3C-4F74-AB0D-A7EF04148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642" y="5728996"/>
                <a:ext cx="2644188" cy="369332"/>
              </a:xfrm>
              <a:prstGeom prst="rect">
                <a:avLst/>
              </a:prstGeom>
              <a:blipFill>
                <a:blip r:embed="rId3"/>
                <a:stretch>
                  <a:fillRect t="-8333" b="-2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C35092-AFBC-4D13-BDF8-448A7F79820A}"/>
              </a:ext>
            </a:extLst>
          </p:cNvPr>
          <p:cNvCxnSpPr>
            <a:cxnSpLocks/>
          </p:cNvCxnSpPr>
          <p:nvPr/>
        </p:nvCxnSpPr>
        <p:spPr>
          <a:xfrm flipH="1">
            <a:off x="6921795" y="5728996"/>
            <a:ext cx="49453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6712E3-CD95-4CCB-9E5F-25E53A5E3537}"/>
                  </a:ext>
                </a:extLst>
              </p:cNvPr>
              <p:cNvSpPr txBox="1"/>
              <p:nvPr/>
            </p:nvSpPr>
            <p:spPr>
              <a:xfrm rot="16200000">
                <a:off x="4925358" y="3020505"/>
                <a:ext cx="260606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d-ID" sz="1800" b="0" i="0" u="none" strike="noStrike" baseline="0" dirty="0">
                    <a:latin typeface="Calibri" panose="020F0502020204030204" pitchFamily="34" charset="0"/>
                  </a:rPr>
                  <a:t>Vary</a:t>
                </a:r>
                <a:r>
                  <a:rPr lang="en-US" sz="1800" b="0" i="0" u="none" strike="noStrike" baseline="0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u="none" strike="noStrike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 (degree of smile)</a:t>
                </a:r>
                <a:endParaRPr lang="id-ID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6712E3-CD95-4CCB-9E5F-25E53A5E3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25358" y="3020505"/>
                <a:ext cx="2606063" cy="369332"/>
              </a:xfrm>
              <a:prstGeom prst="rect">
                <a:avLst/>
              </a:prstGeom>
              <a:blipFill>
                <a:blip r:embed="rId4"/>
                <a:stretch>
                  <a:fillRect l="-6557" r="-26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2C498E90-2B1F-46A0-B119-90310B1063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415408"/>
            <a:ext cx="5687879" cy="3619631"/>
          </a:xfrm>
        </p:spPr>
        <p:txBody>
          <a:bodyPr/>
          <a:lstStyle/>
          <a:p>
            <a:r>
              <a:rPr lang="en-US" sz="2000" dirty="0"/>
              <a:t>The diagonal prior on p(z) causes dimensions of z to be independent</a:t>
            </a:r>
          </a:p>
          <a:p>
            <a:r>
              <a:rPr lang="en-US" sz="2000" dirty="0"/>
              <a:t>“Disentangling factors of variation”</a:t>
            </a:r>
          </a:p>
          <a:p>
            <a:endParaRPr lang="en-US" sz="2000" dirty="0"/>
          </a:p>
          <a:p>
            <a:r>
              <a:rPr lang="en-US" sz="2000" dirty="0"/>
              <a:t>Test and observe to find the representation of a dimension</a:t>
            </a:r>
          </a:p>
          <a:p>
            <a:r>
              <a:rPr lang="en-US" sz="2000" dirty="0">
                <a:solidFill>
                  <a:srgbClr val="C00000"/>
                </a:solidFill>
              </a:rPr>
              <a:t>No control </a:t>
            </a:r>
            <a:r>
              <a:rPr lang="en-US" sz="2000" dirty="0"/>
              <a:t>over what the latent learns</a:t>
            </a:r>
            <a:endParaRPr lang="id-ID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87BD4-E7C4-4E89-A7DC-6908DC09FB28}"/>
              </a:ext>
            </a:extLst>
          </p:cNvPr>
          <p:cNvSpPr/>
          <p:nvPr/>
        </p:nvSpPr>
        <p:spPr>
          <a:xfrm>
            <a:off x="4121550" y="6072183"/>
            <a:ext cx="8024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rgbClr val="0000FF"/>
                </a:solidFill>
                <a:latin typeface="+mj-lt"/>
              </a:rPr>
              <a:t>Kingma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and Welling, “Auto-Encoding Variational Bayes”, ICLR 2014</a:t>
            </a:r>
          </a:p>
        </p:txBody>
      </p:sp>
    </p:spTree>
    <p:extLst>
      <p:ext uri="{BB962C8B-B14F-4D97-AF65-F5344CB8AC3E}">
        <p14:creationId xmlns:p14="http://schemas.microsoft.com/office/powerpoint/2010/main" val="159975535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Variational Autoencoders: Modify/Edit Image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AF9A1F-FDDA-4565-B18A-A832ADC18E0E}"/>
              </a:ext>
            </a:extLst>
          </p:cNvPr>
          <p:cNvSpPr/>
          <p:nvPr/>
        </p:nvSpPr>
        <p:spPr>
          <a:xfrm>
            <a:off x="5677786" y="6114715"/>
            <a:ext cx="64687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latin typeface="+mj-lt"/>
              </a:rPr>
              <a:t>Kulkarni et al, “Deep Convolutional Inverse Graphics Networks”, </a:t>
            </a:r>
            <a:r>
              <a:rPr lang="en-US" sz="1200" dirty="0" err="1">
                <a:solidFill>
                  <a:srgbClr val="0000FF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2014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242AF-E043-4708-97D6-E2038C09A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15" y="1953065"/>
            <a:ext cx="4161650" cy="4161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D663E3-2758-46B9-8BA3-3FE7E5AF3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79" y="1953065"/>
            <a:ext cx="4077482" cy="4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58614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0B33F0-7C54-4BD7-B272-EF46A0D007D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Probabilistic spin to traditional autoencoders =&gt; allows </a:t>
            </a:r>
            <a:r>
              <a:rPr lang="en-US" sz="2200" dirty="0">
                <a:solidFill>
                  <a:srgbClr val="C00000"/>
                </a:solidFill>
              </a:rPr>
              <a:t>generating</a:t>
            </a:r>
            <a:r>
              <a:rPr lang="en-US" sz="2200" dirty="0"/>
              <a:t> data</a:t>
            </a:r>
          </a:p>
          <a:p>
            <a:r>
              <a:rPr lang="en-US" sz="2200" dirty="0"/>
              <a:t>Defines an intractable density =&gt; derive and optimize a (variational) </a:t>
            </a:r>
            <a:br>
              <a:rPr lang="en-US" sz="2200" dirty="0"/>
            </a:br>
            <a:r>
              <a:rPr lang="en-US" sz="2200" dirty="0"/>
              <a:t>lower bound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Variational Autoencoders: Summary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7137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10B33F0-7C54-4BD7-B272-EF46A0D007D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sz="2200" dirty="0"/>
                  <a:t>Pros:</a:t>
                </a:r>
              </a:p>
              <a:p>
                <a:pPr lvl="1"/>
                <a:r>
                  <a:rPr lang="en-US" sz="2200" dirty="0"/>
                  <a:t>Principled approach to generative models</a:t>
                </a:r>
              </a:p>
              <a:p>
                <a:pPr lvl="1"/>
                <a:r>
                  <a:rPr lang="en-US" sz="2200" dirty="0"/>
                  <a:t>Allows inference of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</a:t>
                </a:r>
                <a:br>
                  <a:rPr lang="en-US" sz="2200" dirty="0"/>
                </a:br>
                <a:r>
                  <a:rPr lang="en-US" sz="2200" dirty="0"/>
                  <a:t>can be useful feature representation for other tasks</a:t>
                </a:r>
              </a:p>
              <a:p>
                <a:r>
                  <a:rPr lang="en-US" sz="2200" dirty="0"/>
                  <a:t>Cons:</a:t>
                </a:r>
              </a:p>
              <a:p>
                <a:pPr lvl="1"/>
                <a:r>
                  <a:rPr lang="en-US" sz="2200" dirty="0"/>
                  <a:t>Maximizes lower bound of likelihood: okay, but not quite good evaluation</a:t>
                </a:r>
              </a:p>
              <a:p>
                <a:pPr lvl="1"/>
                <a:r>
                  <a:rPr lang="en-US" sz="2200" dirty="0"/>
                  <a:t>Samples blurrier and lower quality compared to state-of-the-art (GANs)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10B33F0-7C54-4BD7-B272-EF46A0D00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t="-758" r="-275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Variational Autoencoders: Summary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5244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0B33F0-7C54-4BD7-B272-EF46A0D007D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Active areas of research:</a:t>
            </a:r>
          </a:p>
          <a:p>
            <a:pPr lvl="1"/>
            <a:r>
              <a:rPr lang="en-US" sz="2200" dirty="0"/>
              <a:t>More flexible approximations, e.g. richer approximate posterior instead of diagonal Gaussian, e.g., Gaussian Mixture Models (GMMs)</a:t>
            </a:r>
          </a:p>
          <a:p>
            <a:pPr lvl="1"/>
            <a:r>
              <a:rPr lang="en-US" sz="2200" dirty="0"/>
              <a:t>Incorporating structure in latent variables, e.g., Categorical Distributions</a:t>
            </a:r>
            <a:endParaRPr lang="id-ID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Variational Autoencoders: Summary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02885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32781" y="3001930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Improving Variational Autoencoder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223118671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B80682-4C0C-494C-8E97-C60F6FA4567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87363" y="2154436"/>
            <a:ext cx="11102975" cy="373657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VAE + Autoregressive: VQ-VAE2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0FC2C-A243-40F7-A855-88602DB68CB7}"/>
              </a:ext>
            </a:extLst>
          </p:cNvPr>
          <p:cNvSpPr/>
          <p:nvPr/>
        </p:nvSpPr>
        <p:spPr>
          <a:xfrm>
            <a:off x="4657060" y="6114715"/>
            <a:ext cx="74894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rgbClr val="0000FF"/>
                </a:solidFill>
                <a:latin typeface="+mj-lt"/>
              </a:rPr>
              <a:t>Razavi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et al, “Generating Diverse High-Fidelity Images with VQ-VAE-2”, </a:t>
            </a:r>
            <a:r>
              <a:rPr lang="en-US" sz="1200" dirty="0" err="1">
                <a:solidFill>
                  <a:srgbClr val="0000FF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09B3C4-4A15-4B5F-B7DB-C9552BD4A83B}"/>
              </a:ext>
            </a:extLst>
          </p:cNvPr>
          <p:cNvSpPr txBox="1"/>
          <p:nvPr/>
        </p:nvSpPr>
        <p:spPr>
          <a:xfrm>
            <a:off x="486834" y="1904842"/>
            <a:ext cx="693774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256 x 256 class-conditional samples, trained on ImageNet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21440454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VAE + Autoregressive: VQ-VAE2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0FC2C-A243-40F7-A855-88602DB68CB7}"/>
              </a:ext>
            </a:extLst>
          </p:cNvPr>
          <p:cNvSpPr/>
          <p:nvPr/>
        </p:nvSpPr>
        <p:spPr>
          <a:xfrm>
            <a:off x="4657060" y="6114715"/>
            <a:ext cx="74894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rgbClr val="0000FF"/>
                </a:solidFill>
                <a:latin typeface="+mj-lt"/>
              </a:rPr>
              <a:t>Razavi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et al, “Generating Diverse High-Fidelity Images with VQ-VAE-2”, </a:t>
            </a:r>
            <a:r>
              <a:rPr lang="en-US" sz="1200" dirty="0" err="1">
                <a:solidFill>
                  <a:srgbClr val="0000FF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2019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C91068-6D72-45AF-8E52-31EEEFD475C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285424" y="2009775"/>
            <a:ext cx="6398909" cy="40259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D26F9D-12F4-40C7-927C-C9097EF9C3DB}"/>
              </a:ext>
            </a:extLst>
          </p:cNvPr>
          <p:cNvSpPr txBox="1"/>
          <p:nvPr/>
        </p:nvSpPr>
        <p:spPr>
          <a:xfrm>
            <a:off x="1606019" y="2329727"/>
            <a:ext cx="2573079" cy="34060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>
              <a:spcBef>
                <a:spcPts val="800"/>
              </a:spcBef>
            </a:pPr>
            <a:r>
              <a:rPr lang="id-ID" dirty="0"/>
              <a:t>Redshank </a:t>
            </a:r>
            <a:endParaRPr lang="en-US" dirty="0"/>
          </a:p>
          <a:p>
            <a:pPr algn="r">
              <a:spcBef>
                <a:spcPts val="800"/>
              </a:spcBef>
            </a:pPr>
            <a:endParaRPr lang="en-US" dirty="0"/>
          </a:p>
          <a:p>
            <a:pPr algn="r">
              <a:spcBef>
                <a:spcPts val="800"/>
              </a:spcBef>
            </a:pPr>
            <a:r>
              <a:rPr lang="id-ID" dirty="0"/>
              <a:t>Pekinese </a:t>
            </a:r>
            <a:endParaRPr lang="en-US" dirty="0"/>
          </a:p>
          <a:p>
            <a:pPr algn="r">
              <a:spcBef>
                <a:spcPts val="800"/>
              </a:spcBef>
            </a:pPr>
            <a:endParaRPr lang="en-US" dirty="0"/>
          </a:p>
          <a:p>
            <a:pPr algn="r">
              <a:spcBef>
                <a:spcPts val="800"/>
              </a:spcBef>
            </a:pPr>
            <a:r>
              <a:rPr lang="id-ID" dirty="0"/>
              <a:t>Papillon </a:t>
            </a:r>
            <a:endParaRPr lang="en-US" dirty="0"/>
          </a:p>
          <a:p>
            <a:pPr algn="r">
              <a:spcBef>
                <a:spcPts val="800"/>
              </a:spcBef>
            </a:pPr>
            <a:endParaRPr lang="en-US" dirty="0"/>
          </a:p>
          <a:p>
            <a:pPr algn="r">
              <a:spcBef>
                <a:spcPts val="800"/>
              </a:spcBef>
            </a:pPr>
            <a:r>
              <a:rPr lang="id-ID" dirty="0"/>
              <a:t>Drake </a:t>
            </a:r>
            <a:endParaRPr lang="en-US" dirty="0"/>
          </a:p>
          <a:p>
            <a:pPr algn="r">
              <a:spcBef>
                <a:spcPts val="800"/>
              </a:spcBef>
            </a:pPr>
            <a:endParaRPr lang="en-US" dirty="0"/>
          </a:p>
          <a:p>
            <a:pPr algn="r">
              <a:spcBef>
                <a:spcPts val="800"/>
              </a:spcBef>
            </a:pPr>
            <a:r>
              <a:rPr lang="id-ID" dirty="0"/>
              <a:t>Spotted Salamander</a:t>
            </a:r>
          </a:p>
        </p:txBody>
      </p:sp>
    </p:spTree>
    <p:extLst>
      <p:ext uri="{BB962C8B-B14F-4D97-AF65-F5344CB8AC3E}">
        <p14:creationId xmlns:p14="http://schemas.microsoft.com/office/powerpoint/2010/main" val="1046766561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VAE + Autoregressive: VQ-VAE2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0FC2C-A243-40F7-A855-88602DB68CB7}"/>
              </a:ext>
            </a:extLst>
          </p:cNvPr>
          <p:cNvSpPr/>
          <p:nvPr/>
        </p:nvSpPr>
        <p:spPr>
          <a:xfrm>
            <a:off x="4657060" y="6114715"/>
            <a:ext cx="74894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rgbClr val="0000FF"/>
                </a:solidFill>
                <a:latin typeface="+mj-lt"/>
              </a:rPr>
              <a:t>Razavi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et al, “Generating Diverse High-Fidelity Images with VQ-VAE-2”, </a:t>
            </a:r>
            <a:r>
              <a:rPr lang="en-US" sz="1200" dirty="0" err="1">
                <a:solidFill>
                  <a:srgbClr val="0000FF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2019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46834D-5873-4316-AEAC-D1C9007BC77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978273" y="2145329"/>
            <a:ext cx="8119038" cy="40259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F8FAE6-4E90-4669-94B0-C471357678EE}"/>
              </a:ext>
            </a:extLst>
          </p:cNvPr>
          <p:cNvSpPr txBox="1"/>
          <p:nvPr/>
        </p:nvSpPr>
        <p:spPr>
          <a:xfrm>
            <a:off x="759061" y="1832511"/>
            <a:ext cx="693774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1024 x 1024 generated faces, trained on FFHQ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026888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Unsupervised</a:t>
            </a:r>
            <a:r>
              <a:rPr lang="en-US" dirty="0"/>
              <a:t> feature learning</a:t>
            </a:r>
          </a:p>
          <a:p>
            <a:r>
              <a:rPr lang="en-US" dirty="0"/>
              <a:t>Have </a:t>
            </a:r>
            <a:r>
              <a:rPr lang="en-US" dirty="0">
                <a:solidFill>
                  <a:srgbClr val="C00000"/>
                </a:solidFill>
              </a:rPr>
              <a:t>huge dataset </a:t>
            </a:r>
            <a:r>
              <a:rPr lang="en-US" dirty="0"/>
              <a:t>with no label</a:t>
            </a:r>
          </a:p>
          <a:p>
            <a:r>
              <a:rPr lang="en-US" dirty="0"/>
              <a:t>Using a combination of all raw data to learn and recognizes the </a:t>
            </a:r>
            <a:r>
              <a:rPr lang="en-US" dirty="0">
                <a:solidFill>
                  <a:srgbClr val="C00000"/>
                </a:solidFill>
              </a:rPr>
              <a:t>basic structure of the data </a:t>
            </a:r>
            <a:r>
              <a:rPr lang="en-US" dirty="0"/>
              <a:t>in general </a:t>
            </a:r>
            <a:br>
              <a:rPr lang="en-US" dirty="0"/>
            </a:br>
            <a:r>
              <a:rPr lang="en-US" dirty="0"/>
              <a:t>(not specific to one case / one type of data)</a:t>
            </a:r>
          </a:p>
          <a:p>
            <a:r>
              <a:rPr lang="en-US" dirty="0"/>
              <a:t>With this recognized structure, </a:t>
            </a:r>
            <a:br>
              <a:rPr lang="en-US" dirty="0"/>
            </a:br>
            <a:r>
              <a:rPr lang="en-US" dirty="0"/>
              <a:t>we can use it to </a:t>
            </a:r>
            <a:r>
              <a:rPr lang="en-US" dirty="0">
                <a:solidFill>
                  <a:srgbClr val="C00000"/>
                </a:solidFill>
              </a:rPr>
              <a:t>solve various cases </a:t>
            </a:r>
            <a:r>
              <a:rPr lang="en-US" dirty="0"/>
              <a:t>and problems (</a:t>
            </a:r>
            <a:r>
              <a:rPr lang="en-US" dirty="0">
                <a:solidFill>
                  <a:srgbClr val="C00000"/>
                </a:solidFill>
              </a:rPr>
              <a:t>one-for-all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Holy Grail of Unsupervised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22672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6834" y="1336417"/>
            <a:ext cx="11101917" cy="2374346"/>
          </a:xfrm>
        </p:spPr>
        <p:txBody>
          <a:bodyPr/>
          <a:lstStyle/>
          <a:p>
            <a:r>
              <a:rPr lang="en-US" dirty="0"/>
              <a:t>NVAE: </a:t>
            </a:r>
            <a:br>
              <a:rPr lang="en-US" dirty="0"/>
            </a:br>
            <a:r>
              <a:rPr lang="en-US" dirty="0"/>
              <a:t>A Deep </a:t>
            </a:r>
            <a:br>
              <a:rPr lang="en-US" dirty="0"/>
            </a:br>
            <a:r>
              <a:rPr lang="en-US" dirty="0"/>
              <a:t>Hierarchical </a:t>
            </a:r>
            <a:br>
              <a:rPr lang="en-US" dirty="0"/>
            </a:br>
            <a:r>
              <a:rPr lang="en-US" dirty="0"/>
              <a:t>Variational </a:t>
            </a:r>
            <a:br>
              <a:rPr lang="en-US" dirty="0"/>
            </a:br>
            <a:r>
              <a:rPr lang="en-US" dirty="0"/>
              <a:t>Autoencoder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C0FC2C-A243-40F7-A855-88602DB68CB7}"/>
              </a:ext>
            </a:extLst>
          </p:cNvPr>
          <p:cNvSpPr/>
          <p:nvPr/>
        </p:nvSpPr>
        <p:spPr>
          <a:xfrm>
            <a:off x="4657060" y="6114715"/>
            <a:ext cx="74894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0000FF"/>
                </a:solidFill>
                <a:latin typeface="+mj-lt"/>
              </a:rPr>
              <a:t>Vahdat et al, “NVAE: A Deep Hierarchical Variational Autoencoder”, </a:t>
            </a:r>
            <a:r>
              <a:rPr lang="en-US" sz="1200" dirty="0" err="1">
                <a:solidFill>
                  <a:srgbClr val="0000FF"/>
                </a:solidFill>
                <a:latin typeface="+mj-lt"/>
              </a:rPr>
              <a:t>NeurIPS</a:t>
            </a:r>
            <a:r>
              <a:rPr lang="en-US" sz="1200" dirty="0">
                <a:solidFill>
                  <a:srgbClr val="0000FF"/>
                </a:solidFill>
                <a:latin typeface="+mj-lt"/>
              </a:rPr>
              <a:t> 2020</a:t>
            </a:r>
          </a:p>
        </p:txBody>
      </p:sp>
      <p:pic>
        <p:nvPicPr>
          <p:cNvPr id="18" name="Content Placeholder 1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7DAFA31-DCEE-4411-9B0C-F1B0DD49B95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8391" r="6694"/>
          <a:stretch/>
        </p:blipFill>
        <p:spPr>
          <a:xfrm>
            <a:off x="3619625" y="466286"/>
            <a:ext cx="8526862" cy="5648429"/>
          </a:xfrm>
        </p:spPr>
      </p:pic>
    </p:spTree>
    <p:extLst>
      <p:ext uri="{BB962C8B-B14F-4D97-AF65-F5344CB8AC3E}">
        <p14:creationId xmlns:p14="http://schemas.microsoft.com/office/powerpoint/2010/main" val="867915806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B947D-B38D-4F55-9507-BCA6F564BE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680" y="2009550"/>
            <a:ext cx="11101917" cy="40254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</a:t>
            </a:r>
            <a:r>
              <a:rPr lang="en-US" dirty="0">
                <a:solidFill>
                  <a:srgbClr val="C00000"/>
                </a:solidFill>
              </a:rPr>
              <a:t>indicates</a:t>
            </a:r>
            <a:r>
              <a:rPr lang="en-US" dirty="0"/>
              <a:t> that a model has learned, recognized, </a:t>
            </a:r>
            <a:br>
              <a:rPr lang="en-US" dirty="0"/>
            </a:br>
            <a:r>
              <a:rPr lang="en-US" dirty="0"/>
              <a:t>and understood the structure of a data?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19878" y="6451887"/>
            <a:ext cx="478367" cy="365125"/>
          </a:xfrm>
        </p:spPr>
        <p:txBody>
          <a:bodyPr/>
          <a:lstStyle/>
          <a:p>
            <a:fld id="{1F2884EB-C6E3-684C-A39B-0E652C4E0E6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</p:spPr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24218" y="6451601"/>
            <a:ext cx="4421037" cy="365125"/>
          </a:xfrm>
        </p:spPr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7326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5B947D-B38D-4F55-9507-BCA6F564BE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 model is considered to understand data if </a:t>
            </a:r>
          </a:p>
          <a:p>
            <a:r>
              <a:rPr lang="en-US" dirty="0"/>
              <a:t>Given a training data, </a:t>
            </a:r>
            <a:br>
              <a:rPr lang="en-US" dirty="0"/>
            </a:br>
            <a:r>
              <a:rPr lang="en-US" dirty="0"/>
              <a:t>it can </a:t>
            </a:r>
            <a:r>
              <a:rPr lang="en-US" dirty="0">
                <a:solidFill>
                  <a:srgbClr val="0000FF"/>
                </a:solidFill>
              </a:rPr>
              <a:t>generate/produce </a:t>
            </a:r>
            <a:r>
              <a:rPr lang="en-US" dirty="0"/>
              <a:t>data that is completely new but with the </a:t>
            </a:r>
            <a:r>
              <a:rPr lang="en-US" dirty="0">
                <a:solidFill>
                  <a:srgbClr val="C00000"/>
                </a:solidFill>
              </a:rPr>
              <a:t>distribution</a:t>
            </a:r>
            <a:r>
              <a:rPr lang="en-US" dirty="0"/>
              <a:t> of attributes that are the </a:t>
            </a:r>
            <a:r>
              <a:rPr lang="en-US" dirty="0">
                <a:solidFill>
                  <a:srgbClr val="0000FF"/>
                </a:solidFill>
              </a:rPr>
              <a:t>same/similar </a:t>
            </a:r>
            <a:r>
              <a:rPr lang="en-US" dirty="0"/>
              <a:t>to the original data</a:t>
            </a:r>
          </a:p>
          <a:p>
            <a:endParaRPr lang="en-US" dirty="0"/>
          </a:p>
          <a:p>
            <a:r>
              <a:rPr lang="en-US" dirty="0"/>
              <a:t>In statistic, you need the mean and variance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ED45C-4A59-45B9-B6E2-F1E29272B0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A70F73-9469-4B65-BA7E-6F9330E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13C7AD-C782-4E05-BB32-33637D9BC9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7373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5512</TotalTime>
  <Words>2833</Words>
  <Application>Microsoft Office PowerPoint</Application>
  <PresentationFormat>Widescreen</PresentationFormat>
  <Paragraphs>669</Paragraphs>
  <Slides>71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Brush Script Std</vt:lpstr>
      <vt:lpstr>Calibri</vt:lpstr>
      <vt:lpstr>Calibri-Bold</vt:lpstr>
      <vt:lpstr>Cambria Math</vt:lpstr>
      <vt:lpstr>Lucida Grande</vt:lpstr>
      <vt:lpstr>Verdana</vt:lpstr>
      <vt:lpstr>Wingdings</vt:lpstr>
      <vt:lpstr>template_informatika_slide</vt:lpstr>
      <vt:lpstr>Computer Vision</vt:lpstr>
      <vt:lpstr>Agenda</vt:lpstr>
      <vt:lpstr>Supervised vs Unsupervised</vt:lpstr>
      <vt:lpstr>Supervised Learning</vt:lpstr>
      <vt:lpstr>Unsupervised Learning</vt:lpstr>
      <vt:lpstr>Expensive Process in Supervised</vt:lpstr>
      <vt:lpstr>Holy Grail of Unsupervised</vt:lpstr>
      <vt:lpstr>Generative Models</vt:lpstr>
      <vt:lpstr>Generative Models</vt:lpstr>
      <vt:lpstr>Generative Models</vt:lpstr>
      <vt:lpstr>Discriminative vs Generative Models</vt:lpstr>
      <vt:lpstr>Discriminative Models</vt:lpstr>
      <vt:lpstr>Discriminative Models</vt:lpstr>
      <vt:lpstr>Discriminative Models</vt:lpstr>
      <vt:lpstr>Discriminative Models</vt:lpstr>
      <vt:lpstr>Generative Models</vt:lpstr>
      <vt:lpstr>Generative Models</vt:lpstr>
      <vt:lpstr>Generative Models</vt:lpstr>
      <vt:lpstr>Generative Models</vt:lpstr>
      <vt:lpstr>Conditional Generative Model</vt:lpstr>
      <vt:lpstr>Recall Bayes’ Rule</vt:lpstr>
      <vt:lpstr>Discriminative vs Generative Models</vt:lpstr>
      <vt:lpstr>Why Generative Models?</vt:lpstr>
      <vt:lpstr>Why Generative Models?</vt:lpstr>
      <vt:lpstr>Taxonomy of Generative Models</vt:lpstr>
      <vt:lpstr>Autoencoders</vt:lpstr>
      <vt:lpstr>Autoencoder: Review</vt:lpstr>
      <vt:lpstr>Autoencoder: Reconstruction</vt:lpstr>
      <vt:lpstr>Autoencoder: Reconstruction</vt:lpstr>
      <vt:lpstr>Autoencoder: Generative Model?</vt:lpstr>
      <vt:lpstr>Autoencoder: Feature Learning</vt:lpstr>
      <vt:lpstr>Autoencoder: Feature Learning</vt:lpstr>
      <vt:lpstr>Autoencoder: Feature Learning</vt:lpstr>
      <vt:lpstr>Autoencoder: Generative Model?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</vt:lpstr>
      <vt:lpstr>Variational Autoencoder Step-by-step</vt:lpstr>
      <vt:lpstr>Variational Autoencoder</vt:lpstr>
      <vt:lpstr>Variational Autoencoder: Model</vt:lpstr>
      <vt:lpstr>Variational Autoencoder: Model Example</vt:lpstr>
      <vt:lpstr>Variational Autoencoder: Math</vt:lpstr>
      <vt:lpstr>Variational Autoencoder: Math</vt:lpstr>
      <vt:lpstr>Variational Autoencoder: Math</vt:lpstr>
      <vt:lpstr>Variational Autoencoder: Forward</vt:lpstr>
      <vt:lpstr>Variational Autoencoder: Forward</vt:lpstr>
      <vt:lpstr>Variational Autoencoder: Forward</vt:lpstr>
      <vt:lpstr>Variational Autoencoder: Training</vt:lpstr>
      <vt:lpstr>Variational Autoencoder: Testing</vt:lpstr>
      <vt:lpstr>Variational Autoencoder: Generated Data</vt:lpstr>
      <vt:lpstr>Variational Autoencoder: Generated Data</vt:lpstr>
      <vt:lpstr>Variational Autoencoder:  Modify/Edit Image</vt:lpstr>
      <vt:lpstr>Variational Autoencoder:  Modify/Edit Image</vt:lpstr>
      <vt:lpstr>Variational Autoencoders: Modify/Edit Image</vt:lpstr>
      <vt:lpstr>Variational Autoencoders: Summary</vt:lpstr>
      <vt:lpstr>Variational Autoencoders: Summary</vt:lpstr>
      <vt:lpstr>Variational Autoencoders: Summary</vt:lpstr>
      <vt:lpstr>Improving Variational Autoencoder</vt:lpstr>
      <vt:lpstr>Combining VAE + Autoregressive: VQ-VAE2</vt:lpstr>
      <vt:lpstr>Combining VAE + Autoregressive: VQ-VAE2</vt:lpstr>
      <vt:lpstr>Combining VAE + Autoregressive: VQ-VAE2</vt:lpstr>
      <vt:lpstr>NVAE:  A Deep  Hierarchical  Variational  Autoencoder</vt:lpstr>
      <vt:lpstr>Break, Question?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ANDITYAARIFIANTO</cp:lastModifiedBy>
  <cp:revision>539</cp:revision>
  <dcterms:created xsi:type="dcterms:W3CDTF">2012-11-14T18:53:32Z</dcterms:created>
  <dcterms:modified xsi:type="dcterms:W3CDTF">2020-11-20T18:36:26Z</dcterms:modified>
</cp:coreProperties>
</file>